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744" r:id="rId3"/>
    <p:sldMasterId id="2147483825" r:id="rId4"/>
  </p:sldMasterIdLst>
  <p:notesMasterIdLst>
    <p:notesMasterId r:id="rId72"/>
  </p:notesMasterIdLst>
  <p:sldIdLst>
    <p:sldId id="256" r:id="rId5"/>
    <p:sldId id="257" r:id="rId6"/>
    <p:sldId id="846" r:id="rId7"/>
    <p:sldId id="847" r:id="rId8"/>
    <p:sldId id="848" r:id="rId9"/>
    <p:sldId id="849" r:id="rId10"/>
    <p:sldId id="850" r:id="rId11"/>
    <p:sldId id="851" r:id="rId12"/>
    <p:sldId id="852" r:id="rId13"/>
    <p:sldId id="853" r:id="rId14"/>
    <p:sldId id="854" r:id="rId15"/>
    <p:sldId id="855" r:id="rId16"/>
    <p:sldId id="856" r:id="rId17"/>
    <p:sldId id="857" r:id="rId18"/>
    <p:sldId id="858" r:id="rId19"/>
    <p:sldId id="859" r:id="rId20"/>
    <p:sldId id="860" r:id="rId21"/>
    <p:sldId id="864" r:id="rId22"/>
    <p:sldId id="865" r:id="rId23"/>
    <p:sldId id="866" r:id="rId24"/>
    <p:sldId id="867" r:id="rId25"/>
    <p:sldId id="868" r:id="rId26"/>
    <p:sldId id="869" r:id="rId27"/>
    <p:sldId id="870" r:id="rId28"/>
    <p:sldId id="871" r:id="rId29"/>
    <p:sldId id="872" r:id="rId30"/>
    <p:sldId id="874" r:id="rId31"/>
    <p:sldId id="873" r:id="rId32"/>
    <p:sldId id="875" r:id="rId33"/>
    <p:sldId id="876" r:id="rId34"/>
    <p:sldId id="877" r:id="rId35"/>
    <p:sldId id="878" r:id="rId36"/>
    <p:sldId id="879" r:id="rId37"/>
    <p:sldId id="880" r:id="rId38"/>
    <p:sldId id="881" r:id="rId39"/>
    <p:sldId id="882" r:id="rId40"/>
    <p:sldId id="883" r:id="rId41"/>
    <p:sldId id="884" r:id="rId42"/>
    <p:sldId id="885" r:id="rId43"/>
    <p:sldId id="886" r:id="rId44"/>
    <p:sldId id="887" r:id="rId45"/>
    <p:sldId id="888" r:id="rId46"/>
    <p:sldId id="889" r:id="rId47"/>
    <p:sldId id="890" r:id="rId48"/>
    <p:sldId id="891" r:id="rId49"/>
    <p:sldId id="892" r:id="rId50"/>
    <p:sldId id="894" r:id="rId51"/>
    <p:sldId id="896" r:id="rId52"/>
    <p:sldId id="897" r:id="rId53"/>
    <p:sldId id="899" r:id="rId54"/>
    <p:sldId id="901" r:id="rId55"/>
    <p:sldId id="905" r:id="rId56"/>
    <p:sldId id="906" r:id="rId57"/>
    <p:sldId id="907" r:id="rId58"/>
    <p:sldId id="908" r:id="rId59"/>
    <p:sldId id="909" r:id="rId60"/>
    <p:sldId id="910" r:id="rId61"/>
    <p:sldId id="911" r:id="rId62"/>
    <p:sldId id="912" r:id="rId63"/>
    <p:sldId id="913" r:id="rId64"/>
    <p:sldId id="914" r:id="rId65"/>
    <p:sldId id="915" r:id="rId66"/>
    <p:sldId id="916" r:id="rId67"/>
    <p:sldId id="920" r:id="rId68"/>
    <p:sldId id="921" r:id="rId69"/>
    <p:sldId id="925" r:id="rId70"/>
    <p:sldId id="922" r:id="rId71"/>
  </p:sldIdLst>
  <p:sldSz cx="10058400" cy="77724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2269" autoAdjust="0"/>
  </p:normalViewPr>
  <p:slideViewPr>
    <p:cSldViewPr>
      <p:cViewPr varScale="1">
        <p:scale>
          <a:sx n="58" d="100"/>
          <a:sy n="58" d="100"/>
        </p:scale>
        <p:origin x="1308" y="44"/>
      </p:cViewPr>
      <p:guideLst>
        <p:guide orient="horz" pos="2448"/>
        <p:guide pos="31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8C9B97-5003-4C2A-9AE8-81E640A4F73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179D4970-DB5F-4809-8A1A-C529B628871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67565ACB-F6D3-4FCE-92EA-352434B8C036}" type="datetimeFigureOut">
              <a:rPr lang="zh-CN" altLang="en-US"/>
              <a:pPr>
                <a:defRPr/>
              </a:pPr>
              <a:t>2021/3/18</a:t>
            </a:fld>
            <a:endParaRPr lang="zh-CN" altLang="en-US"/>
          </a:p>
        </p:txBody>
      </p:sp>
      <p:sp>
        <p:nvSpPr>
          <p:cNvPr id="4" name="幻灯片图像占位符 3">
            <a:extLst>
              <a:ext uri="{FF2B5EF4-FFF2-40B4-BE49-F238E27FC236}">
                <a16:creationId xmlns:a16="http://schemas.microsoft.com/office/drawing/2014/main" id="{7F876C81-BD23-4498-BFAE-C80F4ABC7253}"/>
              </a:ext>
            </a:extLst>
          </p:cNvPr>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93758089-277A-4059-8927-49012B98729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26DDDE1E-E70D-4997-96F1-600E9D30EBE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id="{DA2314BB-EB73-4FF1-BF18-E99422B6BB1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4DFF575-5830-475C-BF2F-A1DC6A21664F}"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850FAFA4-E023-41B5-93D3-E0B1514DD2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4149EA15-7EDE-4701-94BA-755E5DB46D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Strand:</a:t>
            </a:r>
            <a:r>
              <a:rPr lang="zh-CN" altLang="en-US"/>
              <a:t>股</a:t>
            </a:r>
          </a:p>
        </p:txBody>
      </p:sp>
      <p:sp>
        <p:nvSpPr>
          <p:cNvPr id="81924" name="灯片编号占位符 3">
            <a:extLst>
              <a:ext uri="{FF2B5EF4-FFF2-40B4-BE49-F238E27FC236}">
                <a16:creationId xmlns:a16="http://schemas.microsoft.com/office/drawing/2014/main" id="{B234919B-A8F3-484D-B097-DB628C9E4E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D6B01D-D772-4861-9047-AD9D1061AC08}" type="slidenum">
              <a:rPr lang="zh-CN" altLang="en-US"/>
              <a:pPr eaLnBrk="1" hangingPunct="1"/>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3D693AD-B3B9-44B0-B012-54B132030B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3A0269-219A-40E2-9411-F5075E02CE87}" type="slidenum">
              <a:rPr lang="en-US" altLang="zh-CN"/>
              <a:pPr eaLnBrk="1" hangingPunct="1"/>
              <a:t>44</a:t>
            </a:fld>
            <a:endParaRPr lang="en-US" altLang="zh-CN"/>
          </a:p>
        </p:txBody>
      </p:sp>
      <p:sp>
        <p:nvSpPr>
          <p:cNvPr id="90115" name="Rectangle 2">
            <a:extLst>
              <a:ext uri="{FF2B5EF4-FFF2-40B4-BE49-F238E27FC236}">
                <a16:creationId xmlns:a16="http://schemas.microsoft.com/office/drawing/2014/main" id="{43E922F9-A06B-4C7D-83B9-61290CAFAC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a:extLst>
              <a:ext uri="{FF2B5EF4-FFF2-40B4-BE49-F238E27FC236}">
                <a16:creationId xmlns:a16="http://schemas.microsoft.com/office/drawing/2014/main" id="{97773F31-B4CD-48D9-A30D-5483201BA9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Our collision detection framework uses the family of swept sphere volumes or SSVs as the bounding volume used to encapsulate each hair type.  SSVs are BVs created by taking a core primitive – such as a point, line or rectangle – and sweeping a sphere of a given radius around the primitive to create the final bounding volume.  Some SSVs are shown in the diagram – here we have a point swept sphere, line swept sphere, and rectangular swept sphere.</a:t>
            </a:r>
          </a:p>
          <a:p>
            <a:endParaRPr lang="en-US" altLang="zh-CN"/>
          </a:p>
          <a:p>
            <a:r>
              <a:rPr lang="en-US" altLang="zh-CN"/>
              <a:t>We chose to use SSVs because of their close geometric match to our hair representations.  We use LSS to encapsulate the strands and clusters and RSSs for the strips.</a:t>
            </a:r>
          </a:p>
          <a:p>
            <a:endParaRPr lang="en-US" altLang="zh-CN"/>
          </a:p>
          <a:p>
            <a:r>
              <a:rPr lang="en-US" altLang="zh-CN"/>
              <a:t>Furthermore, SSVs provide a simple and quick algorithm for detecting collisions.  We calculate the distance between the core shapes and then subtract the appropriate offset – which is the radius of each SSV.</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541DB00-3AAC-4CC0-AC5E-991B08225B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B48D49-FBEC-4D03-A9D3-505507D42282}" type="slidenum">
              <a:rPr lang="en-US" altLang="zh-CN"/>
              <a:pPr eaLnBrk="1" hangingPunct="1"/>
              <a:t>45</a:t>
            </a:fld>
            <a:endParaRPr lang="en-US" altLang="zh-CN"/>
          </a:p>
        </p:txBody>
      </p:sp>
      <p:sp>
        <p:nvSpPr>
          <p:cNvPr id="91139" name="Rectangle 2">
            <a:extLst>
              <a:ext uri="{FF2B5EF4-FFF2-40B4-BE49-F238E27FC236}">
                <a16:creationId xmlns:a16="http://schemas.microsoft.com/office/drawing/2014/main" id="{A5CCD6BF-396C-4CF8-B838-DA42B05A61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a:extLst>
              <a:ext uri="{FF2B5EF4-FFF2-40B4-BE49-F238E27FC236}">
                <a16:creationId xmlns:a16="http://schemas.microsoft.com/office/drawing/2014/main" id="{1C014467-90FA-485C-A74B-2087B3B99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For our hair-hair interactions, our algorithm first uses spatial decomposition to only test sections of hair that are near each other. </a:t>
            </a:r>
          </a:p>
          <a:p>
            <a:endParaRPr lang="en-US" altLang="zh-CN"/>
          </a:p>
          <a:p>
            <a:r>
              <a:rPr lang="en-US" altLang="zh-CN"/>
              <a:t>We compute the amount of overlap between two SSVs.  If they overlap, we calculate a collision response depending on the orientations of the given SSVs.  If the SSVs are nearly parallel with each other then we simply average the velocities of the respecting hair sections.  If they are closer to perpendicular to each other, then we push apart the sections of hair based on their overlap and average their velocities.</a:t>
            </a:r>
          </a:p>
          <a:p>
            <a:endParaRPr lang="en-US" altLang="zh-CN"/>
          </a:p>
          <a:p>
            <a:r>
              <a:rPr lang="en-US" altLang="zh-CN"/>
              <a:t>More detail on this process is provided in the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6A1797F-4D2D-48C1-908E-9541FFDEE8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18E3D6E-5C69-486F-BF5A-919691A53F3E}" type="slidenum">
              <a:rPr lang="en-US" altLang="zh-CN"/>
              <a:pPr eaLnBrk="1" hangingPunct="1"/>
              <a:t>46</a:t>
            </a:fld>
            <a:endParaRPr lang="en-US" altLang="zh-CN"/>
          </a:p>
        </p:txBody>
      </p:sp>
      <p:sp>
        <p:nvSpPr>
          <p:cNvPr id="92163" name="Rectangle 2">
            <a:extLst>
              <a:ext uri="{FF2B5EF4-FFF2-40B4-BE49-F238E27FC236}">
                <a16:creationId xmlns:a16="http://schemas.microsoft.com/office/drawing/2014/main" id="{C9291509-0768-43B2-BA25-F1DE59ECDA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C14F302E-11AD-4902-927F-1488BB18D2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For our hair-hair interactions, our algorithm first uses spatial decomposition to only test sections of hair that are near each other. </a:t>
            </a:r>
          </a:p>
          <a:p>
            <a:endParaRPr lang="en-US" altLang="zh-CN"/>
          </a:p>
          <a:p>
            <a:r>
              <a:rPr lang="en-US" altLang="zh-CN"/>
              <a:t>We compute the amount of overlap between two SSVs.  If they overlap, we calculate a collision response depending on the orientations of the given SSVs.  If the SSVs are nearly parallel with each other then we simply average the velocities of the respecting hair sections.  If they are closer to perpendicular to each other, then we push apart the sections of hair based on their overlap and average their velocities.</a:t>
            </a:r>
          </a:p>
          <a:p>
            <a:endParaRPr lang="en-US" altLang="zh-CN"/>
          </a:p>
          <a:p>
            <a:r>
              <a:rPr lang="en-US" altLang="zh-CN"/>
              <a:t>More detail on this process is provided in the paper.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A262BDBE-0F53-4230-B3A0-5CE91CFA5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26CD572-0332-4EE9-9016-8C686796398F}" type="slidenum">
              <a:rPr lang="en-US" altLang="zh-CN"/>
              <a:pPr eaLnBrk="1" hangingPunct="1"/>
              <a:t>47</a:t>
            </a:fld>
            <a:endParaRPr lang="en-US" altLang="zh-CN"/>
          </a:p>
        </p:txBody>
      </p:sp>
      <p:sp>
        <p:nvSpPr>
          <p:cNvPr id="93187" name="Rectangle 2">
            <a:extLst>
              <a:ext uri="{FF2B5EF4-FFF2-40B4-BE49-F238E27FC236}">
                <a16:creationId xmlns:a16="http://schemas.microsoft.com/office/drawing/2014/main" id="{D7D98EDE-68DF-454E-9965-9AB0B65B79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A7957D01-669C-462F-9A02-88FC644EAB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Hair-Object interactions occur when hair collides with some sort of impenetrable object such as the head or body.  We must make sure the hair does not overlap with these objects regardless of their orientation.</a:t>
            </a:r>
          </a:p>
          <a:p>
            <a:endParaRPr lang="en-US" altLang="zh-CN"/>
          </a:p>
          <a:p>
            <a:r>
              <a:rPr lang="en-US" altLang="zh-CN"/>
              <a:t>In order to accelerate the collision detection process we encapsulate the given object with a BVH of SSVs and recursively test a section of hair against the hierarchy.</a:t>
            </a:r>
          </a:p>
          <a:p>
            <a:endParaRPr lang="en-US" altLang="zh-CN"/>
          </a:p>
          <a:p>
            <a:r>
              <a:rPr lang="en-US" altLang="zh-CN"/>
              <a:t>If there is a collision, then the section of hair is moved outside of the head or object and the velocity of the hair in the direction of the head is set to zero.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8F2A35F9-3DEA-4804-B63E-352BD77678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41A45E1-EF23-45B6-A8BF-F6118D0D8C2D}" type="slidenum">
              <a:rPr lang="en-US" altLang="zh-CN"/>
              <a:pPr eaLnBrk="1" hangingPunct="1"/>
              <a:t>52</a:t>
            </a:fld>
            <a:endParaRPr lang="en-US" altLang="zh-CN"/>
          </a:p>
        </p:txBody>
      </p:sp>
      <p:sp>
        <p:nvSpPr>
          <p:cNvPr id="94211" name="Rectangle 2">
            <a:extLst>
              <a:ext uri="{FF2B5EF4-FFF2-40B4-BE49-F238E27FC236}">
                <a16:creationId xmlns:a16="http://schemas.microsoft.com/office/drawing/2014/main" id="{3EAC03DF-79FD-46FF-81FF-624C0EDE53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a:extLst>
              <a:ext uri="{FF2B5EF4-FFF2-40B4-BE49-F238E27FC236}">
                <a16:creationId xmlns:a16="http://schemas.microsoft.com/office/drawing/2014/main" id="{40E58C62-B3AC-4E76-AD86-F3FC49D5EE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F9B8A88C-AF45-484C-9B39-48D531D749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52B796-B8F1-4096-9DBB-7F8DD862053B}" type="slidenum">
              <a:rPr lang="en-US" altLang="zh-CN"/>
              <a:pPr eaLnBrk="1" hangingPunct="1"/>
              <a:t>54</a:t>
            </a:fld>
            <a:endParaRPr lang="en-US" altLang="zh-CN"/>
          </a:p>
        </p:txBody>
      </p:sp>
      <p:sp>
        <p:nvSpPr>
          <p:cNvPr id="95235" name="Rectangle 2">
            <a:extLst>
              <a:ext uri="{FF2B5EF4-FFF2-40B4-BE49-F238E27FC236}">
                <a16:creationId xmlns:a16="http://schemas.microsoft.com/office/drawing/2014/main" id="{1D33C7A6-A445-467B-A799-2E9D80DD5C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a:extLst>
              <a:ext uri="{FF2B5EF4-FFF2-40B4-BE49-F238E27FC236}">
                <a16:creationId xmlns:a16="http://schemas.microsoft.com/office/drawing/2014/main" id="{14CD0D2C-FC89-45FA-B11E-AA2A66950C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467EDACC-6E36-433E-B991-ADA4C9CBAD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9B3CD83-79DD-48BC-B62B-7F822799AFCA}" type="slidenum">
              <a:rPr lang="en-US" altLang="zh-CN"/>
              <a:pPr eaLnBrk="1" hangingPunct="1"/>
              <a:t>55</a:t>
            </a:fld>
            <a:endParaRPr lang="en-US" altLang="zh-CN"/>
          </a:p>
        </p:txBody>
      </p:sp>
      <p:sp>
        <p:nvSpPr>
          <p:cNvPr id="96259" name="Rectangle 2">
            <a:extLst>
              <a:ext uri="{FF2B5EF4-FFF2-40B4-BE49-F238E27FC236}">
                <a16:creationId xmlns:a16="http://schemas.microsoft.com/office/drawing/2014/main" id="{82349924-B985-4E32-86DC-503124C290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a:extLst>
              <a:ext uri="{FF2B5EF4-FFF2-40B4-BE49-F238E27FC236}">
                <a16:creationId xmlns:a16="http://schemas.microsoft.com/office/drawing/2014/main" id="{1B700267-BE67-4A1A-8B0E-6DAAA5B59A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1FA1989-D3B2-401F-9204-D447B51DD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1B3019-74EC-4245-B57A-C58935ABB2AE}" type="slidenum">
              <a:rPr lang="en-US" altLang="zh-CN"/>
              <a:pPr eaLnBrk="1" hangingPunct="1"/>
              <a:t>56</a:t>
            </a:fld>
            <a:endParaRPr lang="en-US" altLang="zh-CN"/>
          </a:p>
        </p:txBody>
      </p:sp>
      <p:sp>
        <p:nvSpPr>
          <p:cNvPr id="97283" name="Rectangle 2">
            <a:extLst>
              <a:ext uri="{FF2B5EF4-FFF2-40B4-BE49-F238E27FC236}">
                <a16:creationId xmlns:a16="http://schemas.microsoft.com/office/drawing/2014/main" id="{A1C40D47-52A0-4F69-A47B-CABF10F2D6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a:extLst>
              <a:ext uri="{FF2B5EF4-FFF2-40B4-BE49-F238E27FC236}">
                <a16:creationId xmlns:a16="http://schemas.microsoft.com/office/drawing/2014/main" id="{621602FC-32CF-43A5-83F8-AEECDAA58C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i="1"/>
              <a:t>linesweptsphere</a:t>
            </a:r>
            <a:r>
              <a:rPr lang="en-US" altLang="zh-CN"/>
              <a:t>,LSS</a:t>
            </a:r>
            <a:r>
              <a:rPr lang="zh-CN" altLang="en-US"/>
              <a:t>紧凑性好，更新代价低</a:t>
            </a: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E714873-6E14-4A70-AA5E-0F52C28EAA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A49091D-F1C7-4BE0-B632-A8FB0FF03D39}" type="slidenum">
              <a:rPr lang="en-US" altLang="zh-CN"/>
              <a:pPr eaLnBrk="1" hangingPunct="1"/>
              <a:t>57</a:t>
            </a:fld>
            <a:endParaRPr lang="en-US" altLang="zh-CN"/>
          </a:p>
        </p:txBody>
      </p:sp>
      <p:sp>
        <p:nvSpPr>
          <p:cNvPr id="98307" name="Rectangle 2">
            <a:extLst>
              <a:ext uri="{FF2B5EF4-FFF2-40B4-BE49-F238E27FC236}">
                <a16:creationId xmlns:a16="http://schemas.microsoft.com/office/drawing/2014/main" id="{E072C2FC-A441-4A90-A125-E1102E741D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a:extLst>
              <a:ext uri="{FF2B5EF4-FFF2-40B4-BE49-F238E27FC236}">
                <a16:creationId xmlns:a16="http://schemas.microsoft.com/office/drawing/2014/main" id="{F897282E-A868-42A3-907E-34C0D34112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028B4B20-5F9A-4D53-81B1-95798E29CC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C69B23C-236D-4DB9-897E-034560D4B5B9}" type="slidenum">
              <a:rPr lang="en-US" altLang="zh-CN"/>
              <a:pPr eaLnBrk="1" hangingPunct="1"/>
              <a:t>58</a:t>
            </a:fld>
            <a:endParaRPr lang="en-US" altLang="zh-CN"/>
          </a:p>
        </p:txBody>
      </p:sp>
      <p:sp>
        <p:nvSpPr>
          <p:cNvPr id="99331" name="Rectangle 2">
            <a:extLst>
              <a:ext uri="{FF2B5EF4-FFF2-40B4-BE49-F238E27FC236}">
                <a16:creationId xmlns:a16="http://schemas.microsoft.com/office/drawing/2014/main" id="{DF7DC651-90A2-429F-B811-4FF9EF3757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a:extLst>
              <a:ext uri="{FF2B5EF4-FFF2-40B4-BE49-F238E27FC236}">
                <a16:creationId xmlns:a16="http://schemas.microsoft.com/office/drawing/2014/main" id="{B856557F-E581-4A9B-AB68-BCF5E3B1BD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F33E7590-6678-43C7-8EBF-D8CF763487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79229E3B-7F07-4C88-AD0E-ED75DD47B9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a:extLst>
              <a:ext uri="{FF2B5EF4-FFF2-40B4-BE49-F238E27FC236}">
                <a16:creationId xmlns:a16="http://schemas.microsoft.com/office/drawing/2014/main" id="{DBBF60EB-67FC-41D6-B773-C37A6DD20A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99AA65-8A88-48EA-AD30-BB311493F565}" type="slidenum">
              <a:rPr lang="zh-CN" altLang="en-US"/>
              <a:pPr eaLnBrk="1" hangingPunct="1"/>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D8A5740-03D2-4213-BAEC-B31D4AE2D2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418110-FDE2-49D1-B788-9B094BE43896}" type="slidenum">
              <a:rPr lang="en-US" altLang="zh-CN"/>
              <a:pPr eaLnBrk="1" hangingPunct="1"/>
              <a:t>60</a:t>
            </a:fld>
            <a:endParaRPr lang="en-US" altLang="zh-CN"/>
          </a:p>
        </p:txBody>
      </p:sp>
      <p:sp>
        <p:nvSpPr>
          <p:cNvPr id="100355" name="Rectangle 2">
            <a:extLst>
              <a:ext uri="{FF2B5EF4-FFF2-40B4-BE49-F238E27FC236}">
                <a16:creationId xmlns:a16="http://schemas.microsoft.com/office/drawing/2014/main" id="{A329464D-3CE4-41FD-A81B-FB9B4590D7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a:extLst>
              <a:ext uri="{FF2B5EF4-FFF2-40B4-BE49-F238E27FC236}">
                <a16:creationId xmlns:a16="http://schemas.microsoft.com/office/drawing/2014/main" id="{327D90D1-657A-4C6E-8FA2-9590889401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9ECE2A3-6A5A-4695-AF33-395B575737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DD92C14-3545-441A-876B-82308C96F63C}" type="slidenum">
              <a:rPr lang="en-US" altLang="zh-CN"/>
              <a:pPr eaLnBrk="1" hangingPunct="1"/>
              <a:t>61</a:t>
            </a:fld>
            <a:endParaRPr lang="en-US" altLang="zh-CN"/>
          </a:p>
        </p:txBody>
      </p:sp>
      <p:sp>
        <p:nvSpPr>
          <p:cNvPr id="101379" name="Rectangle 2">
            <a:extLst>
              <a:ext uri="{FF2B5EF4-FFF2-40B4-BE49-F238E27FC236}">
                <a16:creationId xmlns:a16="http://schemas.microsoft.com/office/drawing/2014/main" id="{645BEF44-7763-411A-B538-3B888E8054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a:extLst>
              <a:ext uri="{FF2B5EF4-FFF2-40B4-BE49-F238E27FC236}">
                <a16:creationId xmlns:a16="http://schemas.microsoft.com/office/drawing/2014/main" id="{0AB7585D-863B-4B49-BC3A-C811BC2C16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55B863D2-3DD4-410C-A15E-2EF36F2E6C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7586EA4-19FD-4612-B6BD-D6A014A379E1}" type="slidenum">
              <a:rPr lang="en-US" altLang="zh-CN"/>
              <a:pPr eaLnBrk="1" hangingPunct="1"/>
              <a:t>62</a:t>
            </a:fld>
            <a:endParaRPr lang="en-US" altLang="zh-CN"/>
          </a:p>
        </p:txBody>
      </p:sp>
      <p:sp>
        <p:nvSpPr>
          <p:cNvPr id="102403" name="Rectangle 2">
            <a:extLst>
              <a:ext uri="{FF2B5EF4-FFF2-40B4-BE49-F238E27FC236}">
                <a16:creationId xmlns:a16="http://schemas.microsoft.com/office/drawing/2014/main" id="{7115C742-D9A8-4510-8766-58A9702264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a:extLst>
              <a:ext uri="{FF2B5EF4-FFF2-40B4-BE49-F238E27FC236}">
                <a16:creationId xmlns:a16="http://schemas.microsoft.com/office/drawing/2014/main" id="{6E779028-0674-4031-82E1-8A61A41E98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88D775D-2CE7-452B-8CF2-5FFE788018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10C691B-E824-4837-B548-598D24CC7179}" type="slidenum">
              <a:rPr lang="en-US" altLang="zh-CN"/>
              <a:pPr eaLnBrk="1" hangingPunct="1"/>
              <a:t>63</a:t>
            </a:fld>
            <a:endParaRPr lang="en-US" altLang="zh-CN"/>
          </a:p>
        </p:txBody>
      </p:sp>
      <p:sp>
        <p:nvSpPr>
          <p:cNvPr id="103427" name="Rectangle 2">
            <a:extLst>
              <a:ext uri="{FF2B5EF4-FFF2-40B4-BE49-F238E27FC236}">
                <a16:creationId xmlns:a16="http://schemas.microsoft.com/office/drawing/2014/main" id="{816C66B1-E122-418F-B7D2-7A46BFAA7F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402666D5-9DD3-4454-934D-153990794E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FE86FEE-D0D2-4E34-9FFF-8E7698BF5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9076320-3D77-4B6F-801A-04331D1E8B2A}" type="slidenum">
              <a:rPr lang="en-US" altLang="zh-CN"/>
              <a:pPr eaLnBrk="1" hangingPunct="1"/>
              <a:t>64</a:t>
            </a:fld>
            <a:endParaRPr lang="en-US" altLang="zh-CN"/>
          </a:p>
        </p:txBody>
      </p:sp>
      <p:sp>
        <p:nvSpPr>
          <p:cNvPr id="104451" name="Rectangle 2">
            <a:extLst>
              <a:ext uri="{FF2B5EF4-FFF2-40B4-BE49-F238E27FC236}">
                <a16:creationId xmlns:a16="http://schemas.microsoft.com/office/drawing/2014/main" id="{5DE14D9F-8182-4540-B54D-780CAC5339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a:extLst>
              <a:ext uri="{FF2B5EF4-FFF2-40B4-BE49-F238E27FC236}">
                <a16:creationId xmlns:a16="http://schemas.microsoft.com/office/drawing/2014/main" id="{892D2698-0638-48B2-A807-23BA50AA75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E5C0F09-AA9C-4DFF-ACF3-39CDD66BA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76F735-5853-47A9-A8FE-A442956BC408}" type="slidenum">
              <a:rPr lang="en-US" altLang="zh-CN"/>
              <a:pPr eaLnBrk="1" hangingPunct="1"/>
              <a:t>65</a:t>
            </a:fld>
            <a:endParaRPr lang="en-US" altLang="zh-CN"/>
          </a:p>
        </p:txBody>
      </p:sp>
      <p:sp>
        <p:nvSpPr>
          <p:cNvPr id="105475" name="Rectangle 2">
            <a:extLst>
              <a:ext uri="{FF2B5EF4-FFF2-40B4-BE49-F238E27FC236}">
                <a16:creationId xmlns:a16="http://schemas.microsoft.com/office/drawing/2014/main" id="{7808D5B4-6D24-41A6-87EB-A3C571B4B7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a:extLst>
              <a:ext uri="{FF2B5EF4-FFF2-40B4-BE49-F238E27FC236}">
                <a16:creationId xmlns:a16="http://schemas.microsoft.com/office/drawing/2014/main" id="{AB587A07-DF1A-4378-9761-AD86A28AF7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E71DF16-F29F-43D3-AA13-984C160F1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00D013E4-90F7-4C07-8726-9A9414A0A7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Strand</a:t>
            </a:r>
            <a:r>
              <a:rPr lang="zh-CN" altLang="en-US"/>
              <a:t>：股</a:t>
            </a:r>
            <a:endParaRPr lang="en-US" altLang="zh-CN"/>
          </a:p>
          <a:p>
            <a:r>
              <a:rPr lang="en-US" altLang="zh-CN"/>
              <a:t>Wisp</a:t>
            </a:r>
            <a:r>
              <a:rPr lang="zh-CN" altLang="en-US"/>
              <a:t>：小束</a:t>
            </a:r>
            <a:endParaRPr lang="en-US" altLang="zh-CN"/>
          </a:p>
          <a:p>
            <a:r>
              <a:rPr lang="en-US" altLang="zh-CN"/>
              <a:t>Strip</a:t>
            </a:r>
            <a:r>
              <a:rPr lang="zh-CN" altLang="en-US"/>
              <a:t>：带</a:t>
            </a:r>
          </a:p>
        </p:txBody>
      </p:sp>
      <p:sp>
        <p:nvSpPr>
          <p:cNvPr id="83972" name="灯片编号占位符 3">
            <a:extLst>
              <a:ext uri="{FF2B5EF4-FFF2-40B4-BE49-F238E27FC236}">
                <a16:creationId xmlns:a16="http://schemas.microsoft.com/office/drawing/2014/main" id="{07C00545-2D06-4F5F-8143-EE63F8183D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F566DA7-64F6-4605-8B45-EC0B1CD80DE5}" type="slidenum">
              <a:rPr lang="zh-CN" altLang="en-US"/>
              <a:pPr eaLnBrk="1" hangingPunct="1"/>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81644052-AB3D-49C9-83A7-79D6288527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0E31A6F3-0566-4A9B-9E3A-EE68DF86D1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Deflection</a:t>
            </a:r>
            <a:r>
              <a:rPr lang="zh-CN" altLang="en-US"/>
              <a:t>：偏移</a:t>
            </a:r>
          </a:p>
        </p:txBody>
      </p:sp>
      <p:sp>
        <p:nvSpPr>
          <p:cNvPr id="84996" name="灯片编号占位符 3">
            <a:extLst>
              <a:ext uri="{FF2B5EF4-FFF2-40B4-BE49-F238E27FC236}">
                <a16:creationId xmlns:a16="http://schemas.microsoft.com/office/drawing/2014/main" id="{B4E3B254-D2AE-413B-B827-DB27D4EE59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700D23-6D8E-48E3-B730-95F7AD13790A}" type="slidenum">
              <a:rPr lang="zh-CN" altLang="en-US"/>
              <a:pPr eaLnBrk="1" hangingPunct="1"/>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39C7DC12-3DE2-47C8-91C5-A0DFF2F771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a:extLst>
              <a:ext uri="{FF2B5EF4-FFF2-40B4-BE49-F238E27FC236}">
                <a16:creationId xmlns:a16="http://schemas.microsoft.com/office/drawing/2014/main" id="{0D73DCFD-7941-4B0E-8067-0095B89A3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a:t>zenith</a:t>
            </a:r>
            <a:r>
              <a:rPr lang="zh-CN" altLang="en-US" dirty="0"/>
              <a:t>  </a:t>
            </a:r>
            <a:r>
              <a:rPr lang="en-US" altLang="zh-CN" i="1" dirty="0"/>
              <a:t>n. </a:t>
            </a:r>
            <a:r>
              <a:rPr lang="zh-CN" altLang="en-US" dirty="0"/>
              <a:t>顶点</a:t>
            </a:r>
            <a:r>
              <a:rPr lang="en-US" altLang="zh-CN" dirty="0"/>
              <a:t>, </a:t>
            </a:r>
            <a:r>
              <a:rPr lang="zh-CN" altLang="en-US" dirty="0"/>
              <a:t>极点</a:t>
            </a:r>
            <a:br>
              <a:rPr lang="zh-CN" altLang="en-US" dirty="0"/>
            </a:br>
            <a:r>
              <a:rPr lang="en-US" altLang="zh-CN" b="1" dirty="0"/>
              <a:t>azimuth</a:t>
            </a:r>
            <a:r>
              <a:rPr lang="zh-CN" altLang="en-US" dirty="0"/>
              <a:t>  </a:t>
            </a:r>
            <a:r>
              <a:rPr lang="en-US" altLang="zh-CN" i="1" dirty="0"/>
              <a:t>n. </a:t>
            </a:r>
            <a:r>
              <a:rPr lang="zh-CN" altLang="en-US" dirty="0"/>
              <a:t>方位角</a:t>
            </a:r>
            <a:br>
              <a:rPr lang="zh-CN" altLang="en-US" dirty="0"/>
            </a:br>
            <a:endParaRPr lang="zh-CN" altLang="en-US" dirty="0"/>
          </a:p>
        </p:txBody>
      </p:sp>
      <p:sp>
        <p:nvSpPr>
          <p:cNvPr id="86020" name="灯片编号占位符 3">
            <a:extLst>
              <a:ext uri="{FF2B5EF4-FFF2-40B4-BE49-F238E27FC236}">
                <a16:creationId xmlns:a16="http://schemas.microsoft.com/office/drawing/2014/main" id="{C408EBC7-25F2-4498-BEEF-605ACCA9E1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56B5CB7-910D-4F60-B509-941B9828A7F3}" type="slidenum">
              <a:rPr lang="zh-CN" altLang="en-US"/>
              <a:pPr eaLnBrk="1" hangingPunct="1"/>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DFF575-5830-475C-BF2F-A1DC6A21664F}" type="slidenum">
              <a:rPr lang="zh-CN" altLang="en-US" smtClean="0"/>
              <a:pPr/>
              <a:t>23</a:t>
            </a:fld>
            <a:endParaRPr lang="zh-CN" altLang="en-US"/>
          </a:p>
        </p:txBody>
      </p:sp>
    </p:spTree>
    <p:extLst>
      <p:ext uri="{BB962C8B-B14F-4D97-AF65-F5344CB8AC3E}">
        <p14:creationId xmlns:p14="http://schemas.microsoft.com/office/powerpoint/2010/main" val="144885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E6790BBC-75DC-4EC3-81B0-F42C218605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30A9EB7F-86D4-4F68-85D7-B55CAC63F8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a:extLst>
              <a:ext uri="{FF2B5EF4-FFF2-40B4-BE49-F238E27FC236}">
                <a16:creationId xmlns:a16="http://schemas.microsoft.com/office/drawing/2014/main" id="{9DC307EC-2662-4A15-A759-0CDD12B216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B3094C2-8884-4F40-BAA2-CD3D58728A76}" type="slidenum">
              <a:rPr lang="zh-CN" altLang="en-US"/>
              <a:pPr eaLnBrk="1" hangingPunct="1"/>
              <a:t>38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EA3A2E1A-65E6-47E3-AA56-DA64FFA25C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a:extLst>
              <a:ext uri="{FF2B5EF4-FFF2-40B4-BE49-F238E27FC236}">
                <a16:creationId xmlns:a16="http://schemas.microsoft.com/office/drawing/2014/main" id="{3B8277A9-B957-4D0B-98FA-66AC5D1419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Tessellation</a:t>
            </a:r>
            <a:r>
              <a:rPr lang="en-US" altLang="zh-CN"/>
              <a:t> </a:t>
            </a:r>
            <a:r>
              <a:rPr lang="en-US" altLang="zh-CN" i="1"/>
              <a:t>n. </a:t>
            </a:r>
            <a:r>
              <a:rPr lang="zh-CN" altLang="en-US"/>
              <a:t>镶嵌成小方格</a:t>
            </a:r>
            <a:r>
              <a:rPr lang="en-US" altLang="zh-CN"/>
              <a:t>,</a:t>
            </a:r>
            <a:r>
              <a:rPr lang="zh-CN" altLang="en-US"/>
              <a:t>棋盘形布置</a:t>
            </a:r>
            <a:r>
              <a:rPr lang="en-US" altLang="zh-CN"/>
              <a:t>,</a:t>
            </a:r>
            <a:r>
              <a:rPr lang="zh-CN" altLang="en-US"/>
              <a:t>镶嵌式铺装</a:t>
            </a:r>
            <a:br>
              <a:rPr lang="zh-CN" altLang="en-US"/>
            </a:br>
            <a:endParaRPr lang="zh-CN" altLang="en-US"/>
          </a:p>
        </p:txBody>
      </p:sp>
      <p:sp>
        <p:nvSpPr>
          <p:cNvPr id="88068" name="灯片编号占位符 3">
            <a:extLst>
              <a:ext uri="{FF2B5EF4-FFF2-40B4-BE49-F238E27FC236}">
                <a16:creationId xmlns:a16="http://schemas.microsoft.com/office/drawing/2014/main" id="{4EE79DCA-5007-48CB-88ED-F806034B91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699E489-0618-40BF-B29F-B22DE080FB07}" type="slidenum">
              <a:rPr lang="zh-CN" altLang="en-US"/>
              <a:pPr eaLnBrk="1" hangingPunct="1"/>
              <a:t>40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5BABF14-9C5C-4DD1-AEB1-4F8F7C3BBF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FC50DB7-C229-46C4-95DE-348A276C9263}" type="slidenum">
              <a:rPr lang="en-US" altLang="zh-CN"/>
              <a:pPr eaLnBrk="1" hangingPunct="1"/>
              <a:t>42</a:t>
            </a:fld>
            <a:endParaRPr lang="en-US" altLang="zh-CN"/>
          </a:p>
        </p:txBody>
      </p:sp>
      <p:sp>
        <p:nvSpPr>
          <p:cNvPr id="89091" name="Rectangle 2">
            <a:extLst>
              <a:ext uri="{FF2B5EF4-FFF2-40B4-BE49-F238E27FC236}">
                <a16:creationId xmlns:a16="http://schemas.microsoft.com/office/drawing/2014/main" id="{00B152C9-37A4-4C2C-9F76-E93682A423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0827E672-F41B-48DF-914E-B6005746B8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For our hair dynamics model we follow methods proposed by earlier hair simulation works. </a:t>
            </a:r>
          </a:p>
          <a:p>
            <a:endParaRPr lang="en-US" altLang="zh-CN"/>
          </a:p>
          <a:p>
            <a:r>
              <a:rPr lang="en-US" altLang="zh-CN"/>
              <a:t>We also use implicit integration over explicit integration in order to attain more stable simulations.  Using implicit integration we were able to take larger time steps with more stability.  Since the angles between the skeleton control points are specified in polar coordinates,  the dynamics equations also use polar coordinates.  Our implicit integration derivation is given in the appendix of our paper.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79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905862" y="28548"/>
            <a:ext cx="9052560" cy="779973"/>
          </a:xfrm>
        </p:spPr>
        <p:txBody>
          <a:bodyPr/>
          <a:lstStyle>
            <a:lvl1pPr>
              <a:defRPr>
                <a:latin typeface="Times New Roman" pitchFamily="18" charset="0"/>
                <a:cs typeface="Times New Roman" pitchFamily="18" charset="0"/>
              </a:defRPr>
            </a:lvl1pPr>
          </a:lstStyle>
          <a:p>
            <a:r>
              <a:rPr lang="zh-CN" altLang="en-US"/>
              <a:t>单击此处编辑母版标题样式</a:t>
            </a:r>
          </a:p>
        </p:txBody>
      </p:sp>
      <p:sp>
        <p:nvSpPr>
          <p:cNvPr id="3" name="内容占位符 2"/>
          <p:cNvSpPr>
            <a:spLocks noGrp="1"/>
          </p:cNvSpPr>
          <p:nvPr>
            <p:ph sz="half" idx="1"/>
          </p:nvPr>
        </p:nvSpPr>
        <p:spPr>
          <a:xfrm>
            <a:off x="620110" y="1100118"/>
            <a:ext cx="9052560" cy="2481051"/>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cs typeface="Times New Roman" pitchFamily="18" charset="0"/>
              </a:defRPr>
            </a:lvl1pPr>
            <a:lvl2pPr>
              <a:buClrTx/>
              <a:buSzPct val="90000"/>
              <a:buFont typeface="Wingdings" pitchFamily="2" charset="2"/>
              <a:buChar char="Ø"/>
              <a:defRPr sz="2800">
                <a:latin typeface="Times New Roman" pitchFamily="18" charset="0"/>
                <a:cs typeface="Times New Roman" pitchFamily="18" charset="0"/>
              </a:defRPr>
            </a:lvl2pPr>
            <a:lvl3pPr>
              <a:buClrTx/>
              <a:buSzPct val="90000"/>
              <a:buFont typeface="Wingdings" pitchFamily="2" charset="2"/>
              <a:buChar char="Ø"/>
              <a:defRPr sz="2800">
                <a:latin typeface="Times New Roman" pitchFamily="18" charset="0"/>
                <a:cs typeface="Times New Roman" pitchFamily="18" charset="0"/>
              </a:defRPr>
            </a:lvl3pPr>
            <a:lvl4pPr>
              <a:buClrTx/>
              <a:buSzPct val="90000"/>
              <a:buFont typeface="Wingdings" pitchFamily="2" charset="2"/>
              <a:buChar char="Ø"/>
              <a:defRPr sz="2800">
                <a:latin typeface="Times New Roman" pitchFamily="18" charset="0"/>
                <a:cs typeface="Times New Roman" pitchFamily="18" charset="0"/>
              </a:defRPr>
            </a:lvl4pPr>
            <a:lvl5pPr>
              <a:buClrTx/>
              <a:buSzPct val="90000"/>
              <a:buFont typeface="Wingdings" pitchFamily="2" charset="2"/>
              <a:buChar char="Ø"/>
              <a:defRPr sz="2800">
                <a:latin typeface="Times New Roman" pitchFamily="18" charset="0"/>
                <a:cs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0110" y="3753889"/>
            <a:ext cx="9052560" cy="248105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cs typeface="Times New Roman" pitchFamily="18" charset="0"/>
              </a:defRPr>
            </a:lvl1pPr>
            <a:lvl2pPr>
              <a:buClrTx/>
              <a:buSzPct val="90000"/>
              <a:buFont typeface="Wingdings" pitchFamily="2" charset="2"/>
              <a:buChar char="Ø"/>
              <a:defRPr sz="2800">
                <a:latin typeface="Times New Roman" pitchFamily="18" charset="0"/>
                <a:cs typeface="Times New Roman" pitchFamily="18" charset="0"/>
              </a:defRPr>
            </a:lvl2pPr>
            <a:lvl3pPr>
              <a:buClrTx/>
              <a:buSzPct val="90000"/>
              <a:buFont typeface="Wingdings" pitchFamily="2" charset="2"/>
              <a:buChar char="Ø"/>
              <a:defRPr sz="2800">
                <a:latin typeface="Times New Roman" pitchFamily="18" charset="0"/>
                <a:cs typeface="Times New Roman" pitchFamily="18" charset="0"/>
              </a:defRPr>
            </a:lvl3pPr>
            <a:lvl4pPr>
              <a:buClrTx/>
              <a:buSzPct val="90000"/>
              <a:buFont typeface="Wingdings" pitchFamily="2" charset="2"/>
              <a:buChar char="Ø"/>
              <a:defRPr sz="2800">
                <a:latin typeface="Times New Roman" pitchFamily="18" charset="0"/>
                <a:cs typeface="Times New Roman" pitchFamily="18" charset="0"/>
              </a:defRPr>
            </a:lvl4pPr>
            <a:lvl5pPr>
              <a:buClrTx/>
              <a:buSzPct val="90000"/>
              <a:buFont typeface="Wingdings" pitchFamily="2" charset="2"/>
              <a:buChar char="Ø"/>
              <a:defRPr sz="2800">
                <a:latin typeface="Times New Roman" pitchFamily="18" charset="0"/>
                <a:cs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21321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834424" y="28548"/>
            <a:ext cx="9052560" cy="779973"/>
          </a:xfr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文本占位符 2"/>
          <p:cNvSpPr>
            <a:spLocks noGrp="1"/>
          </p:cNvSpPr>
          <p:nvPr>
            <p:ph type="body" sz="half" idx="1"/>
          </p:nvPr>
        </p:nvSpPr>
        <p:spPr>
          <a:xfrm>
            <a:off x="502920" y="1100118"/>
            <a:ext cx="4442460" cy="5134822"/>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cs typeface="Times New Roman" pitchFamily="18" charset="0"/>
              </a:defRPr>
            </a:lvl1pPr>
            <a:lvl2pPr>
              <a:buClrTx/>
              <a:buSzPct val="90000"/>
              <a:buFont typeface="Wingdings" pitchFamily="2" charset="2"/>
              <a:buChar char="Ø"/>
              <a:defRPr sz="2800">
                <a:latin typeface="Times New Roman" pitchFamily="18" charset="0"/>
                <a:cs typeface="Times New Roman" pitchFamily="18" charset="0"/>
              </a:defRPr>
            </a:lvl2pPr>
            <a:lvl3pPr>
              <a:buClrTx/>
              <a:buSzPct val="90000"/>
              <a:buFont typeface="Wingdings" pitchFamily="2" charset="2"/>
              <a:buChar char="Ø"/>
              <a:defRPr sz="2800">
                <a:latin typeface="Times New Roman" pitchFamily="18" charset="0"/>
                <a:cs typeface="Times New Roman" pitchFamily="18" charset="0"/>
              </a:defRPr>
            </a:lvl3pPr>
            <a:lvl4pPr>
              <a:buClrTx/>
              <a:buSzPct val="90000"/>
              <a:buFont typeface="Wingdings" pitchFamily="2" charset="2"/>
              <a:buChar char="Ø"/>
              <a:defRPr sz="2800">
                <a:latin typeface="Times New Roman" pitchFamily="18" charset="0"/>
                <a:cs typeface="Times New Roman" pitchFamily="18" charset="0"/>
              </a:defRPr>
            </a:lvl4pPr>
            <a:lvl5pPr>
              <a:buClrTx/>
              <a:buSzPct val="90000"/>
              <a:buFont typeface="Wingdings" pitchFamily="2" charset="2"/>
              <a:buChar char="Ø"/>
              <a:defRPr sz="2800">
                <a:latin typeface="Times New Roman" pitchFamily="18" charset="0"/>
                <a:cs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5113020" y="1100118"/>
            <a:ext cx="4442460" cy="5134822"/>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cs typeface="Times New Roman" pitchFamily="18" charset="0"/>
              </a:defRPr>
            </a:lvl1pPr>
          </a:lstStyle>
          <a:p>
            <a:pPr lvl="0"/>
            <a:endParaRPr lang="zh-CN" altLang="en-US" noProof="0"/>
          </a:p>
        </p:txBody>
      </p:sp>
    </p:spTree>
    <p:extLst>
      <p:ext uri="{BB962C8B-B14F-4D97-AF65-F5344CB8AC3E}">
        <p14:creationId xmlns:p14="http://schemas.microsoft.com/office/powerpoint/2010/main" val="284372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68388" y="68263"/>
            <a:ext cx="8570912" cy="795337"/>
          </a:xfrm>
          <a:prstGeom prst="rect">
            <a:avLst/>
          </a:prstGeo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4137770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8388" y="68263"/>
            <a:ext cx="8570912" cy="79533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54380" y="2245360"/>
            <a:ext cx="8549640" cy="466344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6212EA-08F8-4098-A85A-5A6B4A04026A}"/>
              </a:ext>
            </a:extLst>
          </p:cNvPr>
          <p:cNvSpPr>
            <a:spLocks noGrp="1"/>
          </p:cNvSpPr>
          <p:nvPr>
            <p:ph type="dt" sz="half" idx="10"/>
          </p:nvPr>
        </p:nvSpPr>
        <p:spPr>
          <a:xfrm>
            <a:off x="754063" y="7081838"/>
            <a:ext cx="2095500" cy="517525"/>
          </a:xfrm>
          <a:prstGeom prst="rect">
            <a:avLst/>
          </a:prstGeom>
        </p:spPr>
        <p:txBody>
          <a:bodyPr lIns="101882" tIns="50941" rIns="101882" bIns="50941"/>
          <a:lstStyle>
            <a:lvl1pPr>
              <a:defRPr>
                <a:latin typeface="Arial" pitchFamily="34" charset="0"/>
              </a:defRPr>
            </a:lvl1pPr>
          </a:lstStyle>
          <a:p>
            <a:pPr>
              <a:defRPr/>
            </a:pPr>
            <a:endParaRPr lang="en-US" altLang="zh-CN"/>
          </a:p>
        </p:txBody>
      </p:sp>
      <p:sp>
        <p:nvSpPr>
          <p:cNvPr id="5" name="页脚占位符 4">
            <a:extLst>
              <a:ext uri="{FF2B5EF4-FFF2-40B4-BE49-F238E27FC236}">
                <a16:creationId xmlns:a16="http://schemas.microsoft.com/office/drawing/2014/main" id="{5A712BDD-BF07-42EB-9DCB-69ADBA355094}"/>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defRPr>
            </a:lvl1pPr>
          </a:lstStyle>
          <a:p>
            <a:pPr>
              <a:defRPr/>
            </a:pPr>
            <a:endParaRPr lang="en-US" altLang="zh-CN"/>
          </a:p>
        </p:txBody>
      </p:sp>
      <p:sp>
        <p:nvSpPr>
          <p:cNvPr id="6" name="灯片编号占位符 5">
            <a:extLst>
              <a:ext uri="{FF2B5EF4-FFF2-40B4-BE49-F238E27FC236}">
                <a16:creationId xmlns:a16="http://schemas.microsoft.com/office/drawing/2014/main" id="{2EBFFF95-281C-4979-A835-3EB59BDABF94}"/>
              </a:ext>
            </a:extLst>
          </p:cNvPr>
          <p:cNvSpPr>
            <a:spLocks noGrp="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0B494089-603E-472D-A6BD-DC9A5EA278E7}" type="slidenum">
              <a:rPr lang="zh-CN" altLang="en-US"/>
              <a:pPr/>
              <a:t>‹#›</a:t>
            </a:fld>
            <a:endParaRPr lang="en-US" altLang="zh-CN"/>
          </a:p>
        </p:txBody>
      </p:sp>
    </p:spTree>
    <p:extLst>
      <p:ext uri="{BB962C8B-B14F-4D97-AF65-F5344CB8AC3E}">
        <p14:creationId xmlns:p14="http://schemas.microsoft.com/office/powerpoint/2010/main" val="744420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4790" y="500038"/>
            <a:ext cx="8816816" cy="795362"/>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7056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302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A6BFCCD-43DC-49D3-9858-BAB857D8D6E7}"/>
              </a:ext>
            </a:extLst>
          </p:cNvPr>
          <p:cNvSpPr>
            <a:spLocks noGrp="1"/>
          </p:cNvSpPr>
          <p:nvPr>
            <p:ph type="dt" sz="half" idx="10"/>
          </p:nvPr>
        </p:nvSpPr>
        <p:spPr>
          <a:xfrm>
            <a:off x="503238" y="7081838"/>
            <a:ext cx="2346325" cy="517525"/>
          </a:xfrm>
          <a:prstGeom prst="rect">
            <a:avLst/>
          </a:prstGeom>
        </p:spPr>
        <p:txBody>
          <a:bodyPr lIns="101882" tIns="50941" rIns="101882" bIns="50941"/>
          <a:lstStyle>
            <a:lvl1pPr>
              <a:defRPr>
                <a:latin typeface="Arial" pitchFamily="34" charset="0"/>
              </a:defRPr>
            </a:lvl1pPr>
          </a:lstStyle>
          <a:p>
            <a:pPr>
              <a:defRPr/>
            </a:pPr>
            <a:r>
              <a:rPr lang="zh-CN" altLang="en-US"/>
              <a:t>2007.10.11</a:t>
            </a:r>
            <a:endParaRPr lang="en-US" altLang="zh-CN"/>
          </a:p>
        </p:txBody>
      </p:sp>
      <p:sp>
        <p:nvSpPr>
          <p:cNvPr id="6" name="页脚占位符 5">
            <a:extLst>
              <a:ext uri="{FF2B5EF4-FFF2-40B4-BE49-F238E27FC236}">
                <a16:creationId xmlns:a16="http://schemas.microsoft.com/office/drawing/2014/main" id="{86A6AD40-500A-4AF3-A914-78568C4C24FE}"/>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defRPr>
            </a:lvl1pPr>
          </a:lstStyle>
          <a:p>
            <a:pPr>
              <a:defRPr/>
            </a:pPr>
            <a:r>
              <a:rPr lang="zh-CN" altLang="en-US"/>
              <a:t>浙江大学 CAD&amp;CG国家重点实验室</a:t>
            </a:r>
            <a:endParaRPr lang="en-US" altLang="zh-CN"/>
          </a:p>
        </p:txBody>
      </p:sp>
      <p:sp>
        <p:nvSpPr>
          <p:cNvPr id="7" name="灯片编号占位符 6">
            <a:extLst>
              <a:ext uri="{FF2B5EF4-FFF2-40B4-BE49-F238E27FC236}">
                <a16:creationId xmlns:a16="http://schemas.microsoft.com/office/drawing/2014/main" id="{F2A6861E-CDA2-4B05-BA59-5D4BE1707917}"/>
              </a:ext>
            </a:extLst>
          </p:cNvPr>
          <p:cNvSpPr>
            <a:spLocks noGrp="1"/>
          </p:cNvSpPr>
          <p:nvPr>
            <p:ph type="sldNum" sz="quarter" idx="12"/>
          </p:nvPr>
        </p:nvSpPr>
        <p:spPr>
          <a:xfrm>
            <a:off x="7208838" y="7081838"/>
            <a:ext cx="2346325"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09610EA8-D22C-48EE-9F31-C317949D7688}" type="slidenum">
              <a:rPr lang="zh-CN" altLang="en-US"/>
              <a:pPr/>
              <a:t>‹#›</a:t>
            </a:fld>
            <a:endParaRPr lang="en-US" altLang="zh-CN"/>
          </a:p>
        </p:txBody>
      </p:sp>
    </p:spTree>
    <p:extLst>
      <p:ext uri="{BB962C8B-B14F-4D97-AF65-F5344CB8AC3E}">
        <p14:creationId xmlns:p14="http://schemas.microsoft.com/office/powerpoint/2010/main" val="820406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B8AB55-FC9A-4E41-A5E2-D30650C4730F}"/>
              </a:ext>
            </a:extLst>
          </p:cNvPr>
          <p:cNvSpPr>
            <a:spLocks noGrp="1"/>
          </p:cNvSpPr>
          <p:nvPr>
            <p:ph type="dt" sz="half" idx="10"/>
          </p:nvPr>
        </p:nvSpPr>
        <p:spPr>
          <a:xfrm>
            <a:off x="503238" y="7204075"/>
            <a:ext cx="2346325" cy="414338"/>
          </a:xfrm>
          <a:prstGeom prst="rect">
            <a:avLst/>
          </a:prstGeom>
        </p:spPr>
        <p:txBody>
          <a:bodyPr/>
          <a:lstStyle>
            <a:lvl1pPr>
              <a:defRPr>
                <a:latin typeface="Arial" charset="0"/>
              </a:defRPr>
            </a:lvl1pPr>
          </a:lstStyle>
          <a:p>
            <a:pPr>
              <a:defRPr/>
            </a:pPr>
            <a:fld id="{DADEF75C-263C-4BBD-875D-901F451C0EAD}" type="datetimeFigureOut">
              <a:rPr lang="zh-CN" altLang="en-US"/>
              <a:pPr>
                <a:defRPr/>
              </a:pPr>
              <a:t>2021/3/18</a:t>
            </a:fld>
            <a:endParaRPr lang="zh-CN" altLang="en-US"/>
          </a:p>
        </p:txBody>
      </p:sp>
      <p:sp>
        <p:nvSpPr>
          <p:cNvPr id="3" name="页脚占位符 2">
            <a:extLst>
              <a:ext uri="{FF2B5EF4-FFF2-40B4-BE49-F238E27FC236}">
                <a16:creationId xmlns:a16="http://schemas.microsoft.com/office/drawing/2014/main" id="{A2F95DA1-5DE5-4DD5-A054-9928A5B1344B}"/>
              </a:ext>
            </a:extLst>
          </p:cNvPr>
          <p:cNvSpPr>
            <a:spLocks noGrp="1"/>
          </p:cNvSpPr>
          <p:nvPr>
            <p:ph type="ftr" sz="quarter" idx="11"/>
          </p:nvPr>
        </p:nvSpPr>
        <p:spPr>
          <a:xfrm>
            <a:off x="3436938" y="7204075"/>
            <a:ext cx="3184525" cy="414338"/>
          </a:xfrm>
          <a:prstGeom prst="rect">
            <a:avLst/>
          </a:prstGeom>
        </p:spPr>
        <p:txBody>
          <a:bodyPr/>
          <a:lstStyle>
            <a:lvl1pPr>
              <a:defRPr>
                <a:latin typeface="Arial" charset="0"/>
              </a:defRPr>
            </a:lvl1pPr>
          </a:lstStyle>
          <a:p>
            <a:pPr>
              <a:defRPr/>
            </a:pPr>
            <a:endParaRPr lang="zh-CN" altLang="en-US"/>
          </a:p>
        </p:txBody>
      </p:sp>
      <p:sp>
        <p:nvSpPr>
          <p:cNvPr id="4" name="灯片编号占位符 3">
            <a:extLst>
              <a:ext uri="{FF2B5EF4-FFF2-40B4-BE49-F238E27FC236}">
                <a16:creationId xmlns:a16="http://schemas.microsoft.com/office/drawing/2014/main" id="{2C34C7EA-6957-49C9-910F-3ED89E4D2C66}"/>
              </a:ext>
            </a:extLst>
          </p:cNvPr>
          <p:cNvSpPr>
            <a:spLocks noGrp="1"/>
          </p:cNvSpPr>
          <p:nvPr>
            <p:ph type="sldNum" sz="quarter" idx="12"/>
          </p:nvPr>
        </p:nvSpPr>
        <p:spPr>
          <a:xfrm>
            <a:off x="7208838" y="7204075"/>
            <a:ext cx="2346325" cy="414338"/>
          </a:xfrm>
          <a:prstGeom prst="rect">
            <a:avLst/>
          </a:prstGeom>
        </p:spPr>
        <p:txBody>
          <a:bodyPr vert="horz" wrap="square" lIns="91440" tIns="45720" rIns="91440" bIns="45720" numCol="1" anchor="t" anchorCtr="0" compatLnSpc="1">
            <a:prstTxWarp prst="textNoShape">
              <a:avLst/>
            </a:prstTxWarp>
          </a:bodyPr>
          <a:lstStyle>
            <a:lvl1pPr>
              <a:defRPr/>
            </a:lvl1pPr>
          </a:lstStyle>
          <a:p>
            <a:fld id="{12763DDE-F8B8-4B88-B3A5-C06679E19F4D}" type="slidenum">
              <a:rPr lang="zh-CN" altLang="en-US"/>
              <a:pPr/>
              <a:t>‹#›</a:t>
            </a:fld>
            <a:endParaRPr lang="zh-CN" altLang="en-US"/>
          </a:p>
        </p:txBody>
      </p:sp>
    </p:spTree>
    <p:extLst>
      <p:ext uri="{BB962C8B-B14F-4D97-AF65-F5344CB8AC3E}">
        <p14:creationId xmlns:p14="http://schemas.microsoft.com/office/powerpoint/2010/main" val="4098572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68388" y="68263"/>
            <a:ext cx="8570912" cy="795337"/>
          </a:xfrm>
          <a:prstGeom prst="rect">
            <a:avLst/>
          </a:prstGeo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336503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8388" y="68263"/>
            <a:ext cx="8570912" cy="79533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54380" y="2245360"/>
            <a:ext cx="8549640" cy="466344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932DAB-B695-4C37-8F77-8014EE8CE08F}"/>
              </a:ext>
            </a:extLst>
          </p:cNvPr>
          <p:cNvSpPr>
            <a:spLocks noGrp="1"/>
          </p:cNvSpPr>
          <p:nvPr>
            <p:ph type="dt" sz="half" idx="10"/>
          </p:nvPr>
        </p:nvSpPr>
        <p:spPr>
          <a:xfrm>
            <a:off x="754063" y="7081838"/>
            <a:ext cx="2095500" cy="517525"/>
          </a:xfrm>
          <a:prstGeom prst="rect">
            <a:avLst/>
          </a:prstGeom>
        </p:spPr>
        <p:txBody>
          <a:bodyPr lIns="101882" tIns="50941" rIns="101882" bIns="50941"/>
          <a:lstStyle>
            <a:lvl1pPr>
              <a:defRPr>
                <a:solidFill>
                  <a:srgbClr val="000000"/>
                </a:solidFill>
                <a:latin typeface="Arial" pitchFamily="34" charset="0"/>
              </a:defRPr>
            </a:lvl1pPr>
          </a:lstStyle>
          <a:p>
            <a:pPr>
              <a:defRPr/>
            </a:pPr>
            <a:endParaRPr lang="en-US" altLang="zh-CN"/>
          </a:p>
        </p:txBody>
      </p:sp>
      <p:sp>
        <p:nvSpPr>
          <p:cNvPr id="5" name="页脚占位符 4">
            <a:extLst>
              <a:ext uri="{FF2B5EF4-FFF2-40B4-BE49-F238E27FC236}">
                <a16:creationId xmlns:a16="http://schemas.microsoft.com/office/drawing/2014/main" id="{12982CF6-5F0F-4DFE-BED2-14B32E16D238}"/>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solidFill>
                  <a:srgbClr val="000000"/>
                </a:solidFill>
                <a:latin typeface="Arial" pitchFamily="34" charset="0"/>
              </a:defRPr>
            </a:lvl1pPr>
          </a:lstStyle>
          <a:p>
            <a:pPr>
              <a:defRPr/>
            </a:pPr>
            <a:endParaRPr lang="en-US" altLang="zh-CN"/>
          </a:p>
        </p:txBody>
      </p:sp>
      <p:sp>
        <p:nvSpPr>
          <p:cNvPr id="6" name="灯片编号占位符 5">
            <a:extLst>
              <a:ext uri="{FF2B5EF4-FFF2-40B4-BE49-F238E27FC236}">
                <a16:creationId xmlns:a16="http://schemas.microsoft.com/office/drawing/2014/main" id="{FB81E632-B4F5-4830-986E-08CF3913CFCE}"/>
              </a:ext>
            </a:extLst>
          </p:cNvPr>
          <p:cNvSpPr>
            <a:spLocks noGrp="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solidFill>
                  <a:srgbClr val="000000"/>
                </a:solidFill>
              </a:defRPr>
            </a:lvl1pPr>
          </a:lstStyle>
          <a:p>
            <a:fld id="{11AAD5A4-309C-43B9-B277-17515EA1DA76}" type="slidenum">
              <a:rPr lang="zh-CN" altLang="en-US"/>
              <a:pPr/>
              <a:t>‹#›</a:t>
            </a:fld>
            <a:endParaRPr lang="en-US" altLang="zh-CN"/>
          </a:p>
        </p:txBody>
      </p:sp>
    </p:spTree>
    <p:extLst>
      <p:ext uri="{BB962C8B-B14F-4D97-AF65-F5344CB8AC3E}">
        <p14:creationId xmlns:p14="http://schemas.microsoft.com/office/powerpoint/2010/main" val="409058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4790" y="500038"/>
            <a:ext cx="8816816" cy="795362"/>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7056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302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315C04-797A-437A-B2BE-D76AB1814981}"/>
              </a:ext>
            </a:extLst>
          </p:cNvPr>
          <p:cNvSpPr>
            <a:spLocks noGrp="1"/>
          </p:cNvSpPr>
          <p:nvPr>
            <p:ph type="dt" sz="half" idx="10"/>
          </p:nvPr>
        </p:nvSpPr>
        <p:spPr>
          <a:xfrm>
            <a:off x="503238" y="7081838"/>
            <a:ext cx="2346325" cy="517525"/>
          </a:xfrm>
          <a:prstGeom prst="rect">
            <a:avLst/>
          </a:prstGeom>
        </p:spPr>
        <p:txBody>
          <a:bodyPr lIns="101882" tIns="50941" rIns="101882" bIns="50941"/>
          <a:lstStyle>
            <a:lvl1pPr>
              <a:defRPr>
                <a:solidFill>
                  <a:srgbClr val="000000"/>
                </a:solidFill>
                <a:latin typeface="Arial" pitchFamily="34" charset="0"/>
              </a:defRPr>
            </a:lvl1pPr>
          </a:lstStyle>
          <a:p>
            <a:pPr>
              <a:defRPr/>
            </a:pPr>
            <a:r>
              <a:rPr lang="zh-CN" altLang="en-US"/>
              <a:t>2007.10.11</a:t>
            </a:r>
            <a:endParaRPr lang="en-US" altLang="zh-CN"/>
          </a:p>
        </p:txBody>
      </p:sp>
      <p:sp>
        <p:nvSpPr>
          <p:cNvPr id="6" name="页脚占位符 5">
            <a:extLst>
              <a:ext uri="{FF2B5EF4-FFF2-40B4-BE49-F238E27FC236}">
                <a16:creationId xmlns:a16="http://schemas.microsoft.com/office/drawing/2014/main" id="{A46B2082-D990-4AD3-B6DA-25C003399899}"/>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solidFill>
                  <a:srgbClr val="000000"/>
                </a:solidFill>
                <a:latin typeface="Arial" pitchFamily="34" charset="0"/>
              </a:defRPr>
            </a:lvl1pPr>
          </a:lstStyle>
          <a:p>
            <a:pPr>
              <a:defRPr/>
            </a:pPr>
            <a:r>
              <a:rPr lang="zh-CN" altLang="en-US"/>
              <a:t>浙江大学 CAD&amp;CG国家重点实验室</a:t>
            </a:r>
            <a:endParaRPr lang="en-US" altLang="zh-CN"/>
          </a:p>
        </p:txBody>
      </p:sp>
      <p:sp>
        <p:nvSpPr>
          <p:cNvPr id="7" name="灯片编号占位符 6">
            <a:extLst>
              <a:ext uri="{FF2B5EF4-FFF2-40B4-BE49-F238E27FC236}">
                <a16:creationId xmlns:a16="http://schemas.microsoft.com/office/drawing/2014/main" id="{7B5051BE-D936-4C4D-98AE-1E1781886E34}"/>
              </a:ext>
            </a:extLst>
          </p:cNvPr>
          <p:cNvSpPr>
            <a:spLocks noGrp="1"/>
          </p:cNvSpPr>
          <p:nvPr>
            <p:ph type="sldNum" sz="quarter" idx="12"/>
          </p:nvPr>
        </p:nvSpPr>
        <p:spPr>
          <a:xfrm>
            <a:off x="7208838" y="7081838"/>
            <a:ext cx="2346325" cy="517525"/>
          </a:xfrm>
          <a:prstGeom prst="rect">
            <a:avLst/>
          </a:prstGeom>
        </p:spPr>
        <p:txBody>
          <a:bodyPr vert="horz" wrap="square" lIns="101882" tIns="50941" rIns="101882" bIns="50941" numCol="1" anchor="t" anchorCtr="0" compatLnSpc="1">
            <a:prstTxWarp prst="textNoShape">
              <a:avLst/>
            </a:prstTxWarp>
          </a:bodyPr>
          <a:lstStyle>
            <a:lvl1pPr>
              <a:defRPr>
                <a:solidFill>
                  <a:srgbClr val="000000"/>
                </a:solidFill>
              </a:defRPr>
            </a:lvl1pPr>
          </a:lstStyle>
          <a:p>
            <a:fld id="{176AC595-DED3-4AFB-A884-6FB6916E80CD}" type="slidenum">
              <a:rPr lang="zh-CN" altLang="en-US"/>
              <a:pPr/>
              <a:t>‹#›</a:t>
            </a:fld>
            <a:endParaRPr lang="en-US" altLang="zh-CN"/>
          </a:p>
        </p:txBody>
      </p:sp>
    </p:spTree>
    <p:extLst>
      <p:ext uri="{BB962C8B-B14F-4D97-AF65-F5344CB8AC3E}">
        <p14:creationId xmlns:p14="http://schemas.microsoft.com/office/powerpoint/2010/main" val="1076805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8FB4F6-3922-425B-A0AD-456F48B90BAE}"/>
              </a:ext>
            </a:extLst>
          </p:cNvPr>
          <p:cNvSpPr>
            <a:spLocks noGrp="1"/>
          </p:cNvSpPr>
          <p:nvPr>
            <p:ph type="dt" sz="half" idx="10"/>
          </p:nvPr>
        </p:nvSpPr>
        <p:spPr>
          <a:xfrm>
            <a:off x="503238" y="7204075"/>
            <a:ext cx="2346325" cy="414338"/>
          </a:xfrm>
          <a:prstGeom prst="rect">
            <a:avLst/>
          </a:prstGeom>
        </p:spPr>
        <p:txBody>
          <a:bodyPr/>
          <a:lstStyle>
            <a:lvl1pPr>
              <a:defRPr>
                <a:solidFill>
                  <a:srgbClr val="000000"/>
                </a:solidFill>
                <a:latin typeface="Arial" charset="0"/>
              </a:defRPr>
            </a:lvl1pPr>
          </a:lstStyle>
          <a:p>
            <a:pPr>
              <a:defRPr/>
            </a:pPr>
            <a:fld id="{27300569-1FCA-41ED-96D6-B3D51CB8FF70}" type="datetimeFigureOut">
              <a:rPr lang="zh-CN" altLang="en-US"/>
              <a:pPr>
                <a:defRPr/>
              </a:pPr>
              <a:t>2021/3/18</a:t>
            </a:fld>
            <a:endParaRPr lang="zh-CN" altLang="en-US"/>
          </a:p>
        </p:txBody>
      </p:sp>
      <p:sp>
        <p:nvSpPr>
          <p:cNvPr id="3" name="页脚占位符 2">
            <a:extLst>
              <a:ext uri="{FF2B5EF4-FFF2-40B4-BE49-F238E27FC236}">
                <a16:creationId xmlns:a16="http://schemas.microsoft.com/office/drawing/2014/main" id="{6A7FA8BB-78E2-4179-9CB6-D9746B774969}"/>
              </a:ext>
            </a:extLst>
          </p:cNvPr>
          <p:cNvSpPr>
            <a:spLocks noGrp="1"/>
          </p:cNvSpPr>
          <p:nvPr>
            <p:ph type="ftr" sz="quarter" idx="11"/>
          </p:nvPr>
        </p:nvSpPr>
        <p:spPr>
          <a:xfrm>
            <a:off x="3436938" y="7204075"/>
            <a:ext cx="3184525" cy="414338"/>
          </a:xfrm>
          <a:prstGeom prst="rect">
            <a:avLst/>
          </a:prstGeom>
        </p:spPr>
        <p:txBody>
          <a:bodyPr/>
          <a:lstStyle>
            <a:lvl1pPr>
              <a:defRPr>
                <a:solidFill>
                  <a:srgbClr val="000000"/>
                </a:solidFill>
                <a:latin typeface="Arial" charset="0"/>
              </a:defRPr>
            </a:lvl1pPr>
          </a:lstStyle>
          <a:p>
            <a:pPr>
              <a:defRPr/>
            </a:pPr>
            <a:endParaRPr lang="zh-CN" altLang="en-US"/>
          </a:p>
        </p:txBody>
      </p:sp>
      <p:sp>
        <p:nvSpPr>
          <p:cNvPr id="4" name="灯片编号占位符 3">
            <a:extLst>
              <a:ext uri="{FF2B5EF4-FFF2-40B4-BE49-F238E27FC236}">
                <a16:creationId xmlns:a16="http://schemas.microsoft.com/office/drawing/2014/main" id="{524A11A9-E381-4CD8-97DE-0D46F364B879}"/>
              </a:ext>
            </a:extLst>
          </p:cNvPr>
          <p:cNvSpPr>
            <a:spLocks noGrp="1"/>
          </p:cNvSpPr>
          <p:nvPr>
            <p:ph type="sldNum" sz="quarter" idx="12"/>
          </p:nvPr>
        </p:nvSpPr>
        <p:spPr>
          <a:xfrm>
            <a:off x="7208838" y="7204075"/>
            <a:ext cx="2346325" cy="414338"/>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defRPr>
            </a:lvl1pPr>
          </a:lstStyle>
          <a:p>
            <a:fld id="{726485B5-3FA6-442E-9250-59A5DD966B64}" type="slidenum">
              <a:rPr lang="zh-CN" altLang="en-US"/>
              <a:pPr/>
              <a:t>‹#›</a:t>
            </a:fld>
            <a:endParaRPr lang="zh-CN" altLang="en-US"/>
          </a:p>
        </p:txBody>
      </p:sp>
    </p:spTree>
    <p:extLst>
      <p:ext uri="{BB962C8B-B14F-4D97-AF65-F5344CB8AC3E}">
        <p14:creationId xmlns:p14="http://schemas.microsoft.com/office/powerpoint/2010/main" val="204182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17349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内容占位符 2"/>
          <p:cNvSpPr>
            <a:spLocks noGrp="1"/>
          </p:cNvSpPr>
          <p:nvPr>
            <p:ph idx="1"/>
          </p:nvPr>
        </p:nvSpPr>
        <p:spPr>
          <a:xfrm>
            <a:off x="1100110" y="1457308"/>
            <a:ext cx="8130540" cy="4749800"/>
          </a:xfrm>
          <a:prstGeom prst="rect">
            <a:avLst/>
          </a:prstGeom>
        </p:spPr>
        <p:txBody>
          <a:bodyPr lIns="101882" tIns="50941" rIns="101882" bIns="50941"/>
          <a:lstStyle>
            <a:lvl1pPr marL="395288" indent="-395288">
              <a:buFont typeface="Wingdings" pitchFamily="2" charset="2"/>
              <a:buChar char="Ø"/>
              <a:defRPr sz="2800">
                <a:latin typeface="Times New Roman" pitchFamily="18" charset="0"/>
                <a:ea typeface="Arial Unicode MS" pitchFamily="34" charset="-122"/>
                <a:cs typeface="Times New Roman" pitchFamily="18" charset="0"/>
              </a:defRPr>
            </a:lvl1pPr>
            <a:lvl2pPr>
              <a:buSzPct val="80000"/>
              <a:buFont typeface="Wingdings" pitchFamily="2" charset="2"/>
              <a:buChar char="l"/>
              <a:defRPr sz="2800">
                <a:latin typeface="Times New Roman" pitchFamily="18" charset="0"/>
                <a:ea typeface="Arial Unicode MS" pitchFamily="34" charset="-122"/>
                <a:cs typeface="Times New Roman" pitchFamily="18" charset="0"/>
              </a:defRPr>
            </a:lvl2pPr>
            <a:lvl3pPr>
              <a:defRPr>
                <a:latin typeface="Times New Roman" pitchFamily="18" charset="0"/>
                <a:ea typeface="Arial Unicode MS" pitchFamily="34" charset="-122"/>
                <a:cs typeface="Times New Roman" pitchFamily="18" charset="0"/>
              </a:defRPr>
            </a:lvl3pPr>
            <a:lvl4pPr>
              <a:defRPr>
                <a:latin typeface="Times New Roman" pitchFamily="18" charset="0"/>
                <a:ea typeface="Arial Unicode MS" pitchFamily="34" charset="-122"/>
                <a:cs typeface="Times New Roman" pitchFamily="18" charset="0"/>
              </a:defRPr>
            </a:lvl4pPr>
            <a:lvl5pPr>
              <a:defRPr>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74148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a:t>单击此处编辑母版标题样式</a:t>
            </a:r>
          </a:p>
        </p:txBody>
      </p:sp>
      <p:sp>
        <p:nvSpPr>
          <p:cNvPr id="3" name="内容占位符 2"/>
          <p:cNvSpPr>
            <a:spLocks noGrp="1"/>
          </p:cNvSpPr>
          <p:nvPr>
            <p:ph sz="half" idx="1"/>
          </p:nvPr>
        </p:nvSpPr>
        <p:spPr>
          <a:xfrm>
            <a:off x="1089660" y="1242994"/>
            <a:ext cx="3981450" cy="4749800"/>
          </a:xfrm>
          <a:prstGeom prst="rect">
            <a:avLst/>
          </a:prstGeom>
        </p:spPr>
        <p:txBody>
          <a:bodyPr lIns="101882" tIns="50941" rIns="101882" bIns="50941"/>
          <a:lstStyle>
            <a:lvl1pPr>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SzPct val="90000"/>
              <a:buFont typeface="Wingdings" pitchFamily="2" charset="2"/>
              <a:buChar char="Ø"/>
              <a:defRPr sz="2800">
                <a:latin typeface="Times New Roman" pitchFamily="18" charset="0"/>
                <a:ea typeface="Arial Unicode MS" pitchFamily="34" charset="-122"/>
                <a:cs typeface="Times New Roman" pitchFamily="18" charset="0"/>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238750" y="1242994"/>
            <a:ext cx="3981450" cy="4749800"/>
          </a:xfrm>
          <a:prstGeom prst="rect">
            <a:avLst/>
          </a:prstGeom>
        </p:spPr>
        <p:txBody>
          <a:bodyPr lIns="101882" tIns="50941" rIns="101882" bIns="50941"/>
          <a:lstStyle>
            <a:lvl1pPr>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SzPct val="90000"/>
              <a:buFont typeface="Wingdings" pitchFamily="2" charset="2"/>
              <a:buChar char="Ø"/>
              <a:defRPr sz="2800">
                <a:latin typeface="Times New Roman" pitchFamily="18" charset="0"/>
                <a:ea typeface="Arial Unicode MS" pitchFamily="34" charset="-122"/>
                <a:cs typeface="Times New Roman" pitchFamily="18" charset="0"/>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8540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089660" y="28548"/>
            <a:ext cx="8130540" cy="795362"/>
          </a:xfrm>
        </p:spPr>
        <p:txBody>
          <a:bodyPr/>
          <a:lstStyle>
            <a:lvl1pPr>
              <a:defRPr>
                <a:latin typeface="Times New Roman" pitchFamily="18" charset="0"/>
                <a:cs typeface="Times New Roman"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1089660" y="957242"/>
            <a:ext cx="8130540" cy="228854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1089660" y="3418502"/>
            <a:ext cx="8130540" cy="228854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4812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89660" y="99986"/>
            <a:ext cx="8130540" cy="795362"/>
          </a:xfrm>
        </p:spPr>
        <p:txBody>
          <a:bodyPr/>
          <a:lstStyle>
            <a:lvl1pPr>
              <a:defRPr>
                <a:latin typeface="Times New Roman" pitchFamily="18" charset="0"/>
                <a:cs typeface="Times New Roman"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827750" y="1100118"/>
            <a:ext cx="3981450" cy="474980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976840" y="1100118"/>
            <a:ext cx="3981450" cy="474980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2337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89660" y="99986"/>
            <a:ext cx="8130540" cy="795362"/>
          </a:xfrm>
        </p:spPr>
        <p:txBody>
          <a:bodyPr/>
          <a:lstStyle>
            <a:lvl1pPr>
              <a:defRPr>
                <a:latin typeface="Times New Roman" pitchFamily="18" charset="0"/>
                <a:cs typeface="Times New Roman"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1113502" y="1065226"/>
            <a:ext cx="3981450" cy="474980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5262592" y="1065226"/>
            <a:ext cx="3981450" cy="228854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5262592" y="3526486"/>
            <a:ext cx="3981450" cy="2288540"/>
          </a:xfrm>
          <a:prstGeom prst="rect">
            <a:avLst/>
          </a:prstGeom>
        </p:spPr>
        <p:txBody>
          <a:bodyPr lIns="101882" tIns="50941" rIns="101882" bIns="50941"/>
          <a:lstStyle>
            <a:lvl1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1pPr>
            <a:lvl2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2pPr>
            <a:lvl3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3pPr>
            <a:lvl4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4pPr>
            <a:lvl5pPr>
              <a:buClrTx/>
              <a:buSzPct val="90000"/>
              <a:buFont typeface="Wingdings" pitchFamily="2" charset="2"/>
              <a:buChar char="Ø"/>
              <a:defRPr sz="2800">
                <a:latin typeface="Times New Roman" pitchFamily="18" charset="0"/>
                <a:ea typeface="Arial Unicode MS" pitchFamily="34"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59299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36C46F93-1CDA-4F5E-BAE3-A01EE93C9622}"/>
              </a:ext>
            </a:extLst>
          </p:cNvPr>
          <p:cNvGrpSpPr>
            <a:grpSpLocks/>
          </p:cNvGrpSpPr>
          <p:nvPr/>
        </p:nvGrpSpPr>
        <p:grpSpPr bwMode="auto">
          <a:xfrm>
            <a:off x="250825" y="3275013"/>
            <a:ext cx="9472613" cy="228600"/>
            <a:chOff x="144" y="1680"/>
            <a:chExt cx="5424" cy="144"/>
          </a:xfrm>
        </p:grpSpPr>
        <p:sp>
          <p:nvSpPr>
            <p:cNvPr id="5" name="Rectangle 8">
              <a:extLst>
                <a:ext uri="{FF2B5EF4-FFF2-40B4-BE49-F238E27FC236}">
                  <a16:creationId xmlns:a16="http://schemas.microsoft.com/office/drawing/2014/main" id="{12D7E827-B797-46CF-9D37-4058596AAFD6}"/>
                </a:ext>
              </a:extLst>
            </p:cNvPr>
            <p:cNvSpPr>
              <a:spLocks noChangeArrowheads="1"/>
            </p:cNvSpPr>
            <p:nvPr userDrawn="1"/>
          </p:nvSpPr>
          <p:spPr bwMode="auto">
            <a:xfrm>
              <a:off x="144" y="1680"/>
              <a:ext cx="1808" cy="144"/>
            </a:xfrm>
            <a:prstGeom prst="rect">
              <a:avLst/>
            </a:prstGeom>
            <a:solidFill>
              <a:srgbClr val="1D2749"/>
            </a:solidFill>
            <a:ln w="9525">
              <a:noFill/>
              <a:miter lim="800000"/>
              <a:headEnd/>
              <a:tailEnd/>
            </a:ln>
            <a:effectLst/>
          </p:spPr>
          <p:txBody>
            <a:bodyPr wrap="none" anchor="ctr"/>
            <a:lstStyle/>
            <a:p>
              <a:pPr>
                <a:defRPr/>
              </a:pPr>
              <a:endParaRPr lang="zh-CN" altLang="en-US">
                <a:latin typeface="Arial" charset="0"/>
              </a:endParaRPr>
            </a:p>
          </p:txBody>
        </p:sp>
        <p:sp>
          <p:nvSpPr>
            <p:cNvPr id="6" name="Rectangle 9">
              <a:extLst>
                <a:ext uri="{FF2B5EF4-FFF2-40B4-BE49-F238E27FC236}">
                  <a16:creationId xmlns:a16="http://schemas.microsoft.com/office/drawing/2014/main" id="{545540A7-2BEE-4383-9778-9702FD8D95A7}"/>
                </a:ext>
              </a:extLst>
            </p:cNvPr>
            <p:cNvSpPr>
              <a:spLocks noChangeArrowheads="1"/>
            </p:cNvSpPr>
            <p:nvPr userDrawn="1"/>
          </p:nvSpPr>
          <p:spPr bwMode="auto">
            <a:xfrm>
              <a:off x="1952" y="1680"/>
              <a:ext cx="1808" cy="144"/>
            </a:xfrm>
            <a:prstGeom prst="rect">
              <a:avLst/>
            </a:prstGeom>
            <a:solidFill>
              <a:srgbClr val="7A8DCA"/>
            </a:solidFill>
            <a:ln w="9525">
              <a:noFill/>
              <a:miter lim="800000"/>
              <a:headEnd/>
              <a:tailEnd/>
            </a:ln>
            <a:effectLst/>
          </p:spPr>
          <p:txBody>
            <a:bodyPr wrap="none" anchor="ctr"/>
            <a:lstStyle/>
            <a:p>
              <a:pPr>
                <a:defRPr/>
              </a:pPr>
              <a:endParaRPr lang="zh-CN" altLang="en-US">
                <a:latin typeface="Arial" charset="0"/>
              </a:endParaRPr>
            </a:p>
          </p:txBody>
        </p:sp>
        <p:sp>
          <p:nvSpPr>
            <p:cNvPr id="7" name="Rectangle 10">
              <a:extLst>
                <a:ext uri="{FF2B5EF4-FFF2-40B4-BE49-F238E27FC236}">
                  <a16:creationId xmlns:a16="http://schemas.microsoft.com/office/drawing/2014/main" id="{FCDA5A4F-C0D0-40E5-A7EC-D6267CAE33CA}"/>
                </a:ext>
              </a:extLst>
            </p:cNvPr>
            <p:cNvSpPr>
              <a:spLocks noChangeArrowheads="1"/>
            </p:cNvSpPr>
            <p:nvPr userDrawn="1"/>
          </p:nvSpPr>
          <p:spPr bwMode="auto">
            <a:xfrm>
              <a:off x="3760" y="1680"/>
              <a:ext cx="1808" cy="144"/>
            </a:xfrm>
            <a:prstGeom prst="rect">
              <a:avLst/>
            </a:prstGeom>
            <a:solidFill>
              <a:srgbClr val="3D5399"/>
            </a:solidFill>
            <a:ln w="9525">
              <a:noFill/>
              <a:miter lim="800000"/>
              <a:headEnd/>
              <a:tailEnd/>
            </a:ln>
            <a:effectLst/>
          </p:spPr>
          <p:txBody>
            <a:bodyPr wrap="none" anchor="ctr"/>
            <a:lstStyle/>
            <a:p>
              <a:pPr>
                <a:defRPr/>
              </a:pPr>
              <a:endParaRPr lang="zh-CN" altLang="en-US">
                <a:latin typeface="Arial" charset="0"/>
              </a:endParaRPr>
            </a:p>
          </p:txBody>
        </p:sp>
      </p:grpSp>
      <p:sp>
        <p:nvSpPr>
          <p:cNvPr id="442370" name="Rectangle 2"/>
          <p:cNvSpPr>
            <a:spLocks noGrp="1" noChangeArrowheads="1"/>
          </p:cNvSpPr>
          <p:nvPr>
            <p:ph type="ctrTitle"/>
          </p:nvPr>
        </p:nvSpPr>
        <p:spPr>
          <a:xfrm>
            <a:off x="754380" y="777240"/>
            <a:ext cx="8549640" cy="2103412"/>
          </a:xfrm>
        </p:spPr>
        <p:txBody>
          <a:bodyPr/>
          <a:lstStyle>
            <a:lvl1pPr algn="ctr">
              <a:defRPr sz="6500"/>
            </a:lvl1pPr>
          </a:lstStyle>
          <a:p>
            <a:r>
              <a:rPr lang="en-US" altLang="zh-CN"/>
              <a:t>Click to edit Master title style</a:t>
            </a:r>
          </a:p>
        </p:txBody>
      </p:sp>
      <p:sp>
        <p:nvSpPr>
          <p:cNvPr id="442371" name="Rectangle 3"/>
          <p:cNvSpPr>
            <a:spLocks noGrp="1" noChangeArrowheads="1"/>
          </p:cNvSpPr>
          <p:nvPr>
            <p:ph type="subTitle" idx="1"/>
          </p:nvPr>
        </p:nvSpPr>
        <p:spPr>
          <a:xfrm>
            <a:off x="1528738" y="4243390"/>
            <a:ext cx="7040880" cy="2504440"/>
          </a:xfrm>
          <a:prstGeom prst="rect">
            <a:avLst/>
          </a:prstGeom>
        </p:spPr>
        <p:txBody>
          <a:bodyPr lIns="101882" tIns="50941" rIns="101882" bIns="50941"/>
          <a:lstStyle>
            <a:lvl1pPr marL="0" indent="0" algn="ctr">
              <a:buFont typeface="Wingdings" pitchFamily="2" charset="2"/>
              <a:buNone/>
              <a:defRPr sz="3300"/>
            </a:lvl1pPr>
          </a:lstStyle>
          <a:p>
            <a:r>
              <a:rPr lang="en-US" altLang="zh-CN"/>
              <a:t>Click to edit Master subtitle style</a:t>
            </a:r>
          </a:p>
        </p:txBody>
      </p:sp>
      <p:sp>
        <p:nvSpPr>
          <p:cNvPr id="8" name="Rectangle 4">
            <a:extLst>
              <a:ext uri="{FF2B5EF4-FFF2-40B4-BE49-F238E27FC236}">
                <a16:creationId xmlns:a16="http://schemas.microsoft.com/office/drawing/2014/main" id="{6E5DECBE-4FDA-4D2A-8BCD-CCE6926B00AB}"/>
              </a:ext>
            </a:extLst>
          </p:cNvPr>
          <p:cNvSpPr>
            <a:spLocks noGrp="1" noChangeArrowheads="1"/>
          </p:cNvSpPr>
          <p:nvPr>
            <p:ph type="dt" sz="half" idx="10"/>
          </p:nvPr>
        </p:nvSpPr>
        <p:spPr>
          <a:xfrm>
            <a:off x="503238" y="7081838"/>
            <a:ext cx="2346325" cy="517525"/>
          </a:xfrm>
          <a:prstGeom prst="rect">
            <a:avLst/>
          </a:prstGeom>
        </p:spPr>
        <p:txBody>
          <a:bodyPr lIns="101882" tIns="50941" rIns="101882" bIns="50941"/>
          <a:lstStyle>
            <a:lvl1pPr>
              <a:defRPr sz="1100" i="0">
                <a:effectLst/>
                <a:latin typeface="Verdana" pitchFamily="34" charset="0"/>
              </a:defRPr>
            </a:lvl1pPr>
          </a:lstStyle>
          <a:p>
            <a:pPr>
              <a:defRPr/>
            </a:pPr>
            <a:endParaRPr lang="en-US" altLang="zh-CN"/>
          </a:p>
        </p:txBody>
      </p:sp>
      <p:sp>
        <p:nvSpPr>
          <p:cNvPr id="9" name="Rectangle 5">
            <a:extLst>
              <a:ext uri="{FF2B5EF4-FFF2-40B4-BE49-F238E27FC236}">
                <a16:creationId xmlns:a16="http://schemas.microsoft.com/office/drawing/2014/main" id="{C90F55E2-FF09-4D87-9A0B-C2F7A0122DE6}"/>
              </a:ext>
            </a:extLst>
          </p:cNvPr>
          <p:cNvSpPr>
            <a:spLocks noGrp="1" noChangeArrowheads="1"/>
          </p:cNvSpPr>
          <p:nvPr>
            <p:ph type="ftr" sz="quarter" idx="11"/>
          </p:nvPr>
        </p:nvSpPr>
        <p:spPr>
          <a:xfrm>
            <a:off x="3436938" y="7081838"/>
            <a:ext cx="3184525" cy="517525"/>
          </a:xfrm>
          <a:prstGeom prst="rect">
            <a:avLst/>
          </a:prstGeom>
        </p:spPr>
        <p:txBody>
          <a:bodyPr lIns="101882" tIns="50941" rIns="101882" bIns="50941"/>
          <a:lstStyle>
            <a:lvl1pPr>
              <a:defRPr>
                <a:latin typeface="Arial" charset="0"/>
              </a:defRPr>
            </a:lvl1pPr>
          </a:lstStyle>
          <a:p>
            <a:pPr>
              <a:defRPr/>
            </a:pPr>
            <a:endParaRPr lang="en-US" altLang="zh-CN"/>
          </a:p>
        </p:txBody>
      </p:sp>
      <p:sp>
        <p:nvSpPr>
          <p:cNvPr id="10" name="Rectangle 6">
            <a:extLst>
              <a:ext uri="{FF2B5EF4-FFF2-40B4-BE49-F238E27FC236}">
                <a16:creationId xmlns:a16="http://schemas.microsoft.com/office/drawing/2014/main" id="{39257C4B-9AC2-41F4-918D-D7B65AB84608}"/>
              </a:ext>
            </a:extLst>
          </p:cNvPr>
          <p:cNvSpPr>
            <a:spLocks noGrp="1" noChangeArrowheads="1"/>
          </p:cNvSpPr>
          <p:nvPr>
            <p:ph type="sldNum" sz="quarter" idx="12"/>
          </p:nvPr>
        </p:nvSpPr>
        <p:spPr bwMode="auto">
          <a:xfrm>
            <a:off x="7208838" y="7081838"/>
            <a:ext cx="2346325" cy="517525"/>
          </a:xfrm>
          <a:prstGeom prst="rect">
            <a:avLst/>
          </a:prstGeom>
          <a:ln>
            <a:miter lim="800000"/>
            <a:headEnd/>
            <a:tailEnd/>
          </a:ln>
        </p:spPr>
        <p:txBody>
          <a:bodyPr vert="horz" wrap="square" lIns="101882" tIns="50941" rIns="101882" bIns="50941" numCol="1" anchor="t" anchorCtr="0" compatLnSpc="1">
            <a:prstTxWarp prst="textNoShape">
              <a:avLst/>
            </a:prstTxWarp>
          </a:bodyPr>
          <a:lstStyle>
            <a:lvl1pPr algn="r">
              <a:defRPr sz="1100"/>
            </a:lvl1pPr>
          </a:lstStyle>
          <a:p>
            <a:fld id="{C6BB7D80-6C60-47B5-939B-70E1C8BAB6CF}" type="slidenum">
              <a:rPr lang="en-US" altLang="zh-CN"/>
              <a:pPr/>
              <a:t>‹#›</a:t>
            </a:fld>
            <a:endParaRPr lang="en-US" altLang="zh-CN"/>
          </a:p>
        </p:txBody>
      </p:sp>
    </p:spTree>
    <p:extLst>
      <p:ext uri="{BB962C8B-B14F-4D97-AF65-F5344CB8AC3E}">
        <p14:creationId xmlns:p14="http://schemas.microsoft.com/office/powerpoint/2010/main" val="38975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a:t>单击此处编辑母版标题样式</a:t>
            </a:r>
          </a:p>
        </p:txBody>
      </p:sp>
    </p:spTree>
    <p:extLst>
      <p:ext uri="{BB962C8B-B14F-4D97-AF65-F5344CB8AC3E}">
        <p14:creationId xmlns:p14="http://schemas.microsoft.com/office/powerpoint/2010/main" val="168404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4" name="Rectangle 20">
            <a:extLst>
              <a:ext uri="{FF2B5EF4-FFF2-40B4-BE49-F238E27FC236}">
                <a16:creationId xmlns:a16="http://schemas.microsoft.com/office/drawing/2014/main" id="{31D0C898-0469-486A-B272-B8A9ED013A35}"/>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82" tIns="50941" rIns="101882" bIns="50941"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电子科技大学</a:t>
            </a:r>
          </a:p>
        </p:txBody>
      </p:sp>
      <p:sp>
        <p:nvSpPr>
          <p:cNvPr id="2050" name="Rectangle 2">
            <a:extLst>
              <a:ext uri="{FF2B5EF4-FFF2-40B4-BE49-F238E27FC236}">
                <a16:creationId xmlns:a16="http://schemas.microsoft.com/office/drawing/2014/main" id="{4D5B3A61-6AA5-4053-9A66-355F52826CBB}"/>
              </a:ext>
            </a:extLst>
          </p:cNvPr>
          <p:cNvSpPr>
            <a:spLocks noChangeArrowheads="1"/>
          </p:cNvSpPr>
          <p:nvPr/>
        </p:nvSpPr>
        <p:spPr bwMode="auto">
          <a:xfrm>
            <a:off x="3254375" y="6818313"/>
            <a:ext cx="3938588" cy="630237"/>
          </a:xfrm>
          <a:prstGeom prst="rect">
            <a:avLst/>
          </a:prstGeom>
          <a:noFill/>
          <a:ln w="9525">
            <a:noFill/>
            <a:miter lim="800000"/>
            <a:headEnd/>
            <a:tailEnd/>
          </a:ln>
        </p:spPr>
        <p:txBody>
          <a:bodyPr lIns="101882" tIns="50941" rIns="101882" bIns="50941"/>
          <a:lstStyle/>
          <a:p>
            <a:pPr eaLnBrk="0" fontAlgn="auto" hangingPunct="0">
              <a:spcBef>
                <a:spcPts val="0"/>
              </a:spcBef>
              <a:spcAft>
                <a:spcPts val="0"/>
              </a:spcAft>
              <a:defRPr/>
            </a:pPr>
            <a:endParaRPr lang="en-US" altLang="zh-CN">
              <a:latin typeface="Times New Roman" pitchFamily="18" charset="0"/>
            </a:endParaRPr>
          </a:p>
        </p:txBody>
      </p:sp>
      <p:pic>
        <p:nvPicPr>
          <p:cNvPr id="16388" name="Picture 21" descr="uestc">
            <a:extLst>
              <a:ext uri="{FF2B5EF4-FFF2-40B4-BE49-F238E27FC236}">
                <a16:creationId xmlns:a16="http://schemas.microsoft.com/office/drawing/2014/main" id="{780EBC63-AFF8-45A2-AC2A-0635BD533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1025" y="7204075"/>
            <a:ext cx="593725" cy="611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389" name="Picture 8">
            <a:extLst>
              <a:ext uri="{FF2B5EF4-FFF2-40B4-BE49-F238E27FC236}">
                <a16:creationId xmlns:a16="http://schemas.microsoft.com/office/drawing/2014/main" id="{132F97EB-A684-44BB-B66C-1B9F5F5E1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7150"/>
            <a:ext cx="21542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0" descr="{8057348F-AE80-19C6-F671-2702B1E7A559}">
            <a:extLst>
              <a:ext uri="{FF2B5EF4-FFF2-40B4-BE49-F238E27FC236}">
                <a16:creationId xmlns:a16="http://schemas.microsoft.com/office/drawing/2014/main" id="{E405747A-CD5C-4C1D-8FE3-CD2C84B1B4D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35463" y="0"/>
            <a:ext cx="13874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6" name="AutoShape 2" descr="http://t11.baidu.com/it/u=975435960,157200472&amp;fm=21&amp;gp=0.jpg">
            <a:extLst>
              <a:ext uri="{FF2B5EF4-FFF2-40B4-BE49-F238E27FC236}">
                <a16:creationId xmlns:a16="http://schemas.microsoft.com/office/drawing/2014/main" id="{E949D6E8-D35F-4716-A757-832A6528EA64}"/>
              </a:ext>
            </a:extLst>
          </p:cNvPr>
          <p:cNvSpPr>
            <a:spLocks noChangeAspect="1" noChangeArrowheads="1"/>
          </p:cNvSpPr>
          <p:nvPr/>
        </p:nvSpPr>
        <p:spPr bwMode="auto">
          <a:xfrm>
            <a:off x="179388" y="-163513"/>
            <a:ext cx="336550" cy="344488"/>
          </a:xfrm>
          <a:prstGeom prst="rect">
            <a:avLst/>
          </a:prstGeom>
          <a:noFill/>
        </p:spPr>
        <p:txBody>
          <a:bodyPr lIns="101882" tIns="50941" rIns="101882" bIns="50941"/>
          <a:lstStyle/>
          <a:p>
            <a:pPr fontAlgn="auto">
              <a:spcBef>
                <a:spcPts val="0"/>
              </a:spcBef>
              <a:spcAft>
                <a:spcPts val="0"/>
              </a:spcAft>
              <a:defRPr/>
            </a:pPr>
            <a:endParaRPr lang="zh-CN" altLang="en-US">
              <a:latin typeface="+mn-lt"/>
            </a:endParaRPr>
          </a:p>
        </p:txBody>
      </p:sp>
      <p:pic>
        <p:nvPicPr>
          <p:cNvPr id="16392" name="图片 22" descr="704257_163054001621_2.jpg">
            <a:extLst>
              <a:ext uri="{FF2B5EF4-FFF2-40B4-BE49-F238E27FC236}">
                <a16:creationId xmlns:a16="http://schemas.microsoft.com/office/drawing/2014/main" id="{6A420BC9-8F65-4A43-9F65-796AE7E6E624}"/>
              </a:ext>
            </a:extLst>
          </p:cNvPr>
          <p:cNvPicPr>
            <a:picLocks noChangeAspect="1"/>
          </p:cNvPicPr>
          <p:nvPr/>
        </p:nvPicPr>
        <p:blipFill>
          <a:blip r:embed="rId6">
            <a:extLst>
              <a:ext uri="{28A0092B-C50C-407E-A947-70E740481C1C}">
                <a14:useLocalDpi xmlns:a14="http://schemas.microsoft.com/office/drawing/2010/main" val="0"/>
              </a:ext>
            </a:extLst>
          </a:blip>
          <a:srcRect l="20833" t="3935" r="19861" b="9435"/>
          <a:stretch>
            <a:fillRect/>
          </a:stretch>
        </p:blipFill>
        <p:spPr bwMode="auto">
          <a:xfrm>
            <a:off x="6523038" y="90488"/>
            <a:ext cx="13414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图片 23" descr="ws_17F.tmp">
            <a:extLst>
              <a:ext uri="{FF2B5EF4-FFF2-40B4-BE49-F238E27FC236}">
                <a16:creationId xmlns:a16="http://schemas.microsoft.com/office/drawing/2014/main" id="{E8B3F8B6-1C8B-44D7-90F9-5F092A7C9EA2}"/>
              </a:ext>
            </a:extLst>
          </p:cNvPr>
          <p:cNvPicPr>
            <a:picLocks noChangeAspect="1"/>
          </p:cNvPicPr>
          <p:nvPr/>
        </p:nvPicPr>
        <p:blipFill>
          <a:blip r:embed="rId7">
            <a:extLst>
              <a:ext uri="{28A0092B-C50C-407E-A947-70E740481C1C}">
                <a14:useLocalDpi xmlns:a14="http://schemas.microsoft.com/office/drawing/2010/main" val="0"/>
              </a:ext>
            </a:extLst>
          </a:blip>
          <a:srcRect l="72351" t="27409" r="7018" b="17586"/>
          <a:stretch>
            <a:fillRect/>
          </a:stretch>
        </p:blipFill>
        <p:spPr bwMode="auto">
          <a:xfrm>
            <a:off x="482600" y="7938"/>
            <a:ext cx="752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图片 25" descr="20110920185400927.jpg">
            <a:extLst>
              <a:ext uri="{FF2B5EF4-FFF2-40B4-BE49-F238E27FC236}">
                <a16:creationId xmlns:a16="http://schemas.microsoft.com/office/drawing/2014/main" id="{380F80E6-E4BC-47F8-A2AC-63A2F6D026FF}"/>
              </a:ext>
            </a:extLst>
          </p:cNvPr>
          <p:cNvPicPr>
            <a:picLocks noChangeAspect="1"/>
          </p:cNvPicPr>
          <p:nvPr/>
        </p:nvPicPr>
        <p:blipFill>
          <a:blip r:embed="rId8">
            <a:extLst>
              <a:ext uri="{28A0092B-C50C-407E-A947-70E740481C1C}">
                <a14:useLocalDpi xmlns:a14="http://schemas.microsoft.com/office/drawing/2010/main" val="0"/>
              </a:ext>
            </a:extLst>
          </a:blip>
          <a:srcRect l="68668" t="2132" r="2000" b="5251"/>
          <a:stretch>
            <a:fillRect/>
          </a:stretch>
        </p:blipFill>
        <p:spPr bwMode="auto">
          <a:xfrm>
            <a:off x="8696325" y="107950"/>
            <a:ext cx="879475"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7" r:id="rId1"/>
  </p:sldLayoutIdLst>
  <p:transition/>
  <p:txStyles>
    <p:titleStyle>
      <a:lvl1pPr algn="l" rtl="0" eaLnBrk="1" fontAlgn="base" hangingPunct="1">
        <a:spcBef>
          <a:spcPct val="0"/>
        </a:spcBef>
        <a:spcAft>
          <a:spcPct val="0"/>
        </a:spcAft>
        <a:defRPr sz="4500" b="1">
          <a:solidFill>
            <a:schemeClr val="tx1"/>
          </a:solidFill>
          <a:latin typeface="+mj-lt"/>
          <a:ea typeface="+mj-ea"/>
          <a:cs typeface="+mj-cs"/>
        </a:defRPr>
      </a:lvl1pPr>
      <a:lvl2pPr algn="l" rtl="0" eaLnBrk="1" fontAlgn="base" hangingPunct="1">
        <a:spcBef>
          <a:spcPct val="0"/>
        </a:spcBef>
        <a:spcAft>
          <a:spcPct val="0"/>
        </a:spcAft>
        <a:defRPr sz="4500" b="1">
          <a:solidFill>
            <a:schemeClr val="tx1"/>
          </a:solidFill>
          <a:latin typeface="隶书" pitchFamily="49" charset="-122"/>
          <a:ea typeface="隶书" pitchFamily="49" charset="-122"/>
        </a:defRPr>
      </a:lvl2pPr>
      <a:lvl3pPr algn="l" rtl="0" eaLnBrk="1" fontAlgn="base" hangingPunct="1">
        <a:spcBef>
          <a:spcPct val="0"/>
        </a:spcBef>
        <a:spcAft>
          <a:spcPct val="0"/>
        </a:spcAft>
        <a:defRPr sz="4500" b="1">
          <a:solidFill>
            <a:schemeClr val="tx1"/>
          </a:solidFill>
          <a:latin typeface="隶书" pitchFamily="49" charset="-122"/>
          <a:ea typeface="隶书" pitchFamily="49" charset="-122"/>
        </a:defRPr>
      </a:lvl3pPr>
      <a:lvl4pPr algn="l" rtl="0" eaLnBrk="1" fontAlgn="base" hangingPunct="1">
        <a:spcBef>
          <a:spcPct val="0"/>
        </a:spcBef>
        <a:spcAft>
          <a:spcPct val="0"/>
        </a:spcAft>
        <a:defRPr sz="4500" b="1">
          <a:solidFill>
            <a:schemeClr val="tx1"/>
          </a:solidFill>
          <a:latin typeface="隶书" pitchFamily="49" charset="-122"/>
          <a:ea typeface="隶书" pitchFamily="49" charset="-122"/>
        </a:defRPr>
      </a:lvl4pPr>
      <a:lvl5pPr algn="l" rtl="0" eaLnBrk="1" fontAlgn="base" hangingPunct="1">
        <a:spcBef>
          <a:spcPct val="0"/>
        </a:spcBef>
        <a:spcAft>
          <a:spcPct val="0"/>
        </a:spcAft>
        <a:defRPr sz="4500" b="1">
          <a:solidFill>
            <a:schemeClr val="tx1"/>
          </a:solidFill>
          <a:latin typeface="隶书" pitchFamily="49" charset="-122"/>
          <a:ea typeface="隶书" pitchFamily="49" charset="-122"/>
        </a:defRPr>
      </a:lvl5pPr>
      <a:lvl6pPr marL="50941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824"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237"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649"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1" fontAlgn="base" hangingPunct="1">
        <a:lnSpc>
          <a:spcPct val="120000"/>
        </a:lnSpc>
        <a:spcBef>
          <a:spcPct val="20000"/>
        </a:spcBef>
        <a:spcAft>
          <a:spcPct val="0"/>
        </a:spcAft>
        <a:buClr>
          <a:schemeClr val="tx1"/>
        </a:buClr>
        <a:buSzPct val="90000"/>
        <a:buFont typeface="Wingdings" panose="05000000000000000000" pitchFamily="2" charset="2"/>
        <a:buChar char="Ø"/>
        <a:defRPr sz="3100">
          <a:solidFill>
            <a:schemeClr val="tx1"/>
          </a:solidFill>
          <a:latin typeface="+mn-lt"/>
          <a:ea typeface="+mn-ea"/>
          <a:cs typeface="+mn-cs"/>
        </a:defRPr>
      </a:lvl1pPr>
      <a:lvl2pPr marL="1001713" indent="-406400" algn="l" rtl="0" eaLnBrk="1" fontAlgn="base" hangingPunct="1">
        <a:lnSpc>
          <a:spcPct val="120000"/>
        </a:lnSpc>
        <a:spcBef>
          <a:spcPct val="20000"/>
        </a:spcBef>
        <a:spcAft>
          <a:spcPct val="0"/>
        </a:spcAft>
        <a:buClr>
          <a:srgbClr val="000066"/>
        </a:buClr>
        <a:buSzPct val="70000"/>
        <a:buFont typeface="Wingdings" panose="05000000000000000000" pitchFamily="2" charset="2"/>
        <a:buChar char="u"/>
        <a:defRPr sz="3100">
          <a:solidFill>
            <a:schemeClr val="tx1"/>
          </a:solidFill>
          <a:latin typeface="+mn-lt"/>
          <a:ea typeface="+mn-ea"/>
        </a:defRPr>
      </a:lvl2pPr>
      <a:lvl3pPr marL="1392238" indent="-190500" algn="l" rtl="0" eaLnBrk="1" fontAlgn="base" hangingPunct="1">
        <a:lnSpc>
          <a:spcPct val="120000"/>
        </a:lnSpc>
        <a:spcBef>
          <a:spcPct val="20000"/>
        </a:spcBef>
        <a:spcAft>
          <a:spcPct val="0"/>
        </a:spcAft>
        <a:buClr>
          <a:schemeClr val="tx2"/>
        </a:buClr>
        <a:buFont typeface="Wingdings" panose="05000000000000000000" pitchFamily="2" charset="2"/>
        <a:buChar char="§"/>
        <a:defRPr sz="3100">
          <a:solidFill>
            <a:schemeClr val="tx1"/>
          </a:solidFill>
          <a:latin typeface="+mn-lt"/>
          <a:ea typeface="+mn-ea"/>
        </a:defRPr>
      </a:lvl3pPr>
      <a:lvl4pPr marL="1784350" indent="-190500" algn="l" rtl="0" eaLnBrk="1" fontAlgn="base" hangingPunct="1">
        <a:lnSpc>
          <a:spcPct val="120000"/>
        </a:lnSpc>
        <a:spcBef>
          <a:spcPct val="20000"/>
        </a:spcBef>
        <a:spcAft>
          <a:spcPct val="0"/>
        </a:spcAft>
        <a:buClr>
          <a:schemeClr val="tx2"/>
        </a:buClr>
        <a:buFont typeface="Wingdings" panose="05000000000000000000" pitchFamily="2" charset="2"/>
        <a:buChar char="§"/>
        <a:defRPr sz="3100">
          <a:solidFill>
            <a:schemeClr val="tx1"/>
          </a:solidFill>
          <a:latin typeface="+mn-lt"/>
          <a:ea typeface="+mn-ea"/>
        </a:defRPr>
      </a:lvl4pPr>
      <a:lvl5pPr marL="2174875" indent="-190500" algn="l" rtl="0" eaLnBrk="1" fontAlgn="base" hangingPunct="1">
        <a:lnSpc>
          <a:spcPct val="120000"/>
        </a:lnSpc>
        <a:spcBef>
          <a:spcPct val="20000"/>
        </a:spcBef>
        <a:spcAft>
          <a:spcPct val="0"/>
        </a:spcAft>
        <a:buClr>
          <a:schemeClr val="accent1"/>
        </a:buClr>
        <a:buFont typeface="Wingdings" panose="05000000000000000000" pitchFamily="2" charset="2"/>
        <a:buChar char="§"/>
        <a:defRPr sz="3100">
          <a:solidFill>
            <a:schemeClr val="tx1"/>
          </a:solidFill>
          <a:latin typeface="+mn-lt"/>
          <a:ea typeface="+mn-ea"/>
        </a:defRPr>
      </a:lvl5pPr>
      <a:lvl6pPr marL="2685027"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439"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851"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3264"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8" name="Line 4">
            <a:extLst>
              <a:ext uri="{FF2B5EF4-FFF2-40B4-BE49-F238E27FC236}">
                <a16:creationId xmlns:a16="http://schemas.microsoft.com/office/drawing/2014/main" id="{93706A50-38B4-4843-8E0A-67D93B5E05DB}"/>
              </a:ext>
            </a:extLst>
          </p:cNvPr>
          <p:cNvSpPr>
            <a:spLocks noChangeShapeType="1"/>
          </p:cNvSpPr>
          <p:nvPr/>
        </p:nvSpPr>
        <p:spPr bwMode="auto">
          <a:xfrm rot="16200000">
            <a:off x="5132388" y="-3595688"/>
            <a:ext cx="0" cy="9020175"/>
          </a:xfrm>
          <a:prstGeom prst="line">
            <a:avLst/>
          </a:prstGeom>
          <a:noFill/>
          <a:ln w="28575">
            <a:solidFill>
              <a:srgbClr val="C00000"/>
            </a:solidFill>
            <a:round/>
            <a:headEnd/>
            <a:tailEnd/>
          </a:ln>
        </p:spPr>
        <p:txBody>
          <a:bodyPr lIns="101870" tIns="50935" rIns="101870" bIns="50935" anchor="ctr"/>
          <a:lstStyle/>
          <a:p>
            <a:pPr fontAlgn="auto">
              <a:spcBef>
                <a:spcPts val="0"/>
              </a:spcBef>
              <a:spcAft>
                <a:spcPts val="0"/>
              </a:spcAft>
              <a:defRPr/>
            </a:pPr>
            <a:endParaRPr lang="zh-CN" altLang="en-US">
              <a:latin typeface="+mn-lt"/>
            </a:endParaRPr>
          </a:p>
        </p:txBody>
      </p:sp>
      <p:sp>
        <p:nvSpPr>
          <p:cNvPr id="17411" name="Rectangle 5">
            <a:extLst>
              <a:ext uri="{FF2B5EF4-FFF2-40B4-BE49-F238E27FC236}">
                <a16:creationId xmlns:a16="http://schemas.microsoft.com/office/drawing/2014/main" id="{CB7FE1A3-9F4C-4BA6-AB30-1803ABFC90BA}"/>
              </a:ext>
            </a:extLst>
          </p:cNvPr>
          <p:cNvSpPr>
            <a:spLocks noGrp="1" noChangeArrowheads="1"/>
          </p:cNvSpPr>
          <p:nvPr>
            <p:ph type="title"/>
          </p:nvPr>
        </p:nvSpPr>
        <p:spPr bwMode="auto">
          <a:xfrm>
            <a:off x="1068388" y="68263"/>
            <a:ext cx="857091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p>
            <a:pPr lvl="0"/>
            <a:r>
              <a:rPr lang="zh-CN" altLang="en-US"/>
              <a:t>单击此处编辑母版标题样式</a:t>
            </a:r>
            <a:endParaRPr lang="en-GB" altLang="zh-CN"/>
          </a:p>
        </p:txBody>
      </p:sp>
      <p:sp>
        <p:nvSpPr>
          <p:cNvPr id="1030" name="Text Box 7">
            <a:extLst>
              <a:ext uri="{FF2B5EF4-FFF2-40B4-BE49-F238E27FC236}">
                <a16:creationId xmlns:a16="http://schemas.microsoft.com/office/drawing/2014/main" id="{DA6E2707-1C01-4F4E-A467-381FF2143B91}"/>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latin typeface="Arial" charset="0"/>
            </a:endParaRPr>
          </a:p>
        </p:txBody>
      </p:sp>
      <p:sp>
        <p:nvSpPr>
          <p:cNvPr id="1031" name="Rectangle 20">
            <a:extLst>
              <a:ext uri="{FF2B5EF4-FFF2-40B4-BE49-F238E27FC236}">
                <a16:creationId xmlns:a16="http://schemas.microsoft.com/office/drawing/2014/main" id="{94B3134C-A71A-4FFA-A517-4C11ECA2CE03}"/>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70" tIns="50935" rIns="101870" bIns="50935"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6A77DFC0-E730-4D08-B1DC-FF477FA4BFE0}"/>
              </a:ext>
            </a:extLst>
          </p:cNvPr>
          <p:cNvSpPr/>
          <p:nvPr/>
        </p:nvSpPr>
        <p:spPr>
          <a:xfrm>
            <a:off x="8729663" y="7312025"/>
            <a:ext cx="1157913" cy="379864"/>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chemeClr val="bg1"/>
                </a:solidFill>
                <a:latin typeface="华文新魏" pitchFamily="2" charset="-122"/>
                <a:ea typeface="华文新魏" pitchFamily="2" charset="-122"/>
              </a:rPr>
              <a:t>2021</a:t>
            </a:r>
            <a:r>
              <a:rPr lang="zh-CN" altLang="en-US" b="1" i="1" dirty="0">
                <a:solidFill>
                  <a:schemeClr val="bg1"/>
                </a:solidFill>
                <a:latin typeface="华文新魏" pitchFamily="2" charset="-122"/>
                <a:ea typeface="华文新魏" pitchFamily="2" charset="-122"/>
              </a:rPr>
              <a:t>年春</a:t>
            </a:r>
          </a:p>
        </p:txBody>
      </p:sp>
      <p:pic>
        <p:nvPicPr>
          <p:cNvPr id="17415" name="Picture 21" descr="uestc">
            <a:extLst>
              <a:ext uri="{FF2B5EF4-FFF2-40B4-BE49-F238E27FC236}">
                <a16:creationId xmlns:a16="http://schemas.microsoft.com/office/drawing/2014/main" id="{5F18558A-64BD-4DFE-BCFB-6D7FDEFA82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823913"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9" r:id="rId7"/>
    <p:sldLayoutId id="2147484104" r:id="rId8"/>
    <p:sldLayoutId id="2147484105" r:id="rId9"/>
    <p:sldLayoutId id="2147484106" r:id="rId10"/>
  </p:sldLayoutIdLst>
  <p:transition/>
  <p:txStyles>
    <p:titleStyle>
      <a:lvl1pPr algn="l" rtl="0" eaLnBrk="0" fontAlgn="base" hangingPunct="0">
        <a:spcBef>
          <a:spcPct val="0"/>
        </a:spcBef>
        <a:spcAft>
          <a:spcPct val="0"/>
        </a:spcAft>
        <a:defRPr sz="4400" b="1">
          <a:solidFill>
            <a:schemeClr val="tx1"/>
          </a:solidFill>
          <a:latin typeface="Times New Roman" pitchFamily="18" charset="0"/>
          <a:ea typeface="Arial Unicode MS" pitchFamily="34" charset="-122"/>
          <a:cs typeface="Times New Roman" pitchFamily="18" charset="0"/>
        </a:defRPr>
      </a:lvl1pPr>
      <a:lvl2pPr algn="l" rtl="0" eaLnBrk="0" fontAlgn="base" hangingPunct="0">
        <a:spcBef>
          <a:spcPct val="0"/>
        </a:spcBef>
        <a:spcAft>
          <a:spcPct val="0"/>
        </a:spcAft>
        <a:defRPr sz="4400" b="1">
          <a:solidFill>
            <a:schemeClr val="tx1"/>
          </a:solidFill>
          <a:latin typeface="Times New Roman" pitchFamily="18" charset="0"/>
          <a:ea typeface="Arial Unicode MS" pitchFamily="34" charset="-122"/>
          <a:cs typeface="Times New Roman" pitchFamily="18" charset="0"/>
        </a:defRPr>
      </a:lvl2pPr>
      <a:lvl3pPr algn="l" rtl="0" eaLnBrk="0" fontAlgn="base" hangingPunct="0">
        <a:spcBef>
          <a:spcPct val="0"/>
        </a:spcBef>
        <a:spcAft>
          <a:spcPct val="0"/>
        </a:spcAft>
        <a:defRPr sz="4400" b="1">
          <a:solidFill>
            <a:schemeClr val="tx1"/>
          </a:solidFill>
          <a:latin typeface="Times New Roman" pitchFamily="18" charset="0"/>
          <a:ea typeface="Arial Unicode MS" pitchFamily="34" charset="-122"/>
          <a:cs typeface="Times New Roman" pitchFamily="18" charset="0"/>
        </a:defRPr>
      </a:lvl3pPr>
      <a:lvl4pPr algn="l" rtl="0" eaLnBrk="0" fontAlgn="base" hangingPunct="0">
        <a:spcBef>
          <a:spcPct val="0"/>
        </a:spcBef>
        <a:spcAft>
          <a:spcPct val="0"/>
        </a:spcAft>
        <a:defRPr sz="4400" b="1">
          <a:solidFill>
            <a:schemeClr val="tx1"/>
          </a:solidFill>
          <a:latin typeface="Times New Roman" pitchFamily="18" charset="0"/>
          <a:ea typeface="Arial Unicode MS" pitchFamily="34" charset="-122"/>
          <a:cs typeface="Times New Roman" pitchFamily="18" charset="0"/>
        </a:defRPr>
      </a:lvl4pPr>
      <a:lvl5pPr algn="l" rtl="0" eaLnBrk="0" fontAlgn="base" hangingPunct="0">
        <a:spcBef>
          <a:spcPct val="0"/>
        </a:spcBef>
        <a:spcAft>
          <a:spcPct val="0"/>
        </a:spcAft>
        <a:defRPr sz="4400" b="1">
          <a:solidFill>
            <a:schemeClr val="tx1"/>
          </a:solidFill>
          <a:latin typeface="Times New Roman" pitchFamily="18" charset="0"/>
          <a:ea typeface="Arial Unicode MS" pitchFamily="34" charset="-122"/>
          <a:cs typeface="Times New Roman" pitchFamily="18" charset="0"/>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30" name="Text Box 7">
            <a:extLst>
              <a:ext uri="{FF2B5EF4-FFF2-40B4-BE49-F238E27FC236}">
                <a16:creationId xmlns:a16="http://schemas.microsoft.com/office/drawing/2014/main" id="{D3E94255-19FC-4603-B519-F6AB748305FD}"/>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latin typeface="Arial" charset="0"/>
            </a:endParaRPr>
          </a:p>
        </p:txBody>
      </p:sp>
      <p:sp>
        <p:nvSpPr>
          <p:cNvPr id="1031" name="Rectangle 20">
            <a:extLst>
              <a:ext uri="{FF2B5EF4-FFF2-40B4-BE49-F238E27FC236}">
                <a16:creationId xmlns:a16="http://schemas.microsoft.com/office/drawing/2014/main" id="{7DB69805-B9A7-49BF-B954-A7BAA91ACD6F}"/>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70" tIns="50935" rIns="101870" bIns="50935"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5512F2C4-F089-402F-878C-D6C837162905}"/>
              </a:ext>
            </a:extLst>
          </p:cNvPr>
          <p:cNvSpPr/>
          <p:nvPr/>
        </p:nvSpPr>
        <p:spPr>
          <a:xfrm>
            <a:off x="8729663" y="7312025"/>
            <a:ext cx="1157287" cy="379413"/>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chemeClr val="bg1"/>
                </a:solidFill>
                <a:latin typeface="华文新魏" pitchFamily="2" charset="-122"/>
                <a:ea typeface="华文新魏" pitchFamily="2" charset="-122"/>
              </a:rPr>
              <a:t>2013</a:t>
            </a:r>
            <a:r>
              <a:rPr lang="zh-CN" altLang="en-US" b="1" i="1" dirty="0">
                <a:solidFill>
                  <a:schemeClr val="bg1"/>
                </a:solidFill>
                <a:latin typeface="华文新魏" pitchFamily="2" charset="-122"/>
                <a:ea typeface="华文新魏" pitchFamily="2" charset="-122"/>
              </a:rPr>
              <a:t>年秋</a:t>
            </a:r>
          </a:p>
        </p:txBody>
      </p:sp>
      <p:pic>
        <p:nvPicPr>
          <p:cNvPr id="18437" name="图片 7" descr="201062411463223477803.jpg">
            <a:extLst>
              <a:ext uri="{FF2B5EF4-FFF2-40B4-BE49-F238E27FC236}">
                <a16:creationId xmlns:a16="http://schemas.microsoft.com/office/drawing/2014/main" id="{F89B0D3C-484C-47EF-84DF-14C8E32A227C}"/>
              </a:ext>
            </a:extLst>
          </p:cNvPr>
          <p:cNvPicPr>
            <a:picLocks noChangeAspect="1"/>
          </p:cNvPicPr>
          <p:nvPr userDrawn="1"/>
        </p:nvPicPr>
        <p:blipFill>
          <a:blip r:embed="rId6">
            <a:extLst>
              <a:ext uri="{28A0092B-C50C-407E-A947-70E740481C1C}">
                <a14:useLocalDpi xmlns:a14="http://schemas.microsoft.com/office/drawing/2010/main" val="0"/>
              </a:ext>
            </a:extLst>
          </a:blip>
          <a:srcRect b="79689"/>
          <a:stretch>
            <a:fillRect/>
          </a:stretch>
        </p:blipFill>
        <p:spPr bwMode="auto">
          <a:xfrm>
            <a:off x="0" y="-1588"/>
            <a:ext cx="10058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110" r:id="rId2"/>
    <p:sldLayoutId id="2147484111" r:id="rId3"/>
    <p:sldLayoutId id="2147484112" r:id="rId4"/>
  </p:sldLayoutIdLst>
  <p:transition/>
  <p:txStyles>
    <p:title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30" name="Text Box 7">
            <a:extLst>
              <a:ext uri="{FF2B5EF4-FFF2-40B4-BE49-F238E27FC236}">
                <a16:creationId xmlns:a16="http://schemas.microsoft.com/office/drawing/2014/main" id="{AF22D379-BF06-4DF5-8716-B21C9A8973FB}"/>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solidFill>
                <a:srgbClr val="000000"/>
              </a:solidFill>
              <a:latin typeface="Arial" charset="0"/>
            </a:endParaRPr>
          </a:p>
        </p:txBody>
      </p:sp>
      <p:sp>
        <p:nvSpPr>
          <p:cNvPr id="1031" name="Rectangle 20">
            <a:extLst>
              <a:ext uri="{FF2B5EF4-FFF2-40B4-BE49-F238E27FC236}">
                <a16:creationId xmlns:a16="http://schemas.microsoft.com/office/drawing/2014/main" id="{72417D3C-2024-4C4B-A6A4-D2B4960073BD}"/>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70" tIns="50935" rIns="101870" bIns="50935" anchor="ctr"/>
          <a:lstStyle/>
          <a:p>
            <a:pPr fontAlgn="auto">
              <a:spcBef>
                <a:spcPts val="0"/>
              </a:spcBef>
              <a:spcAft>
                <a:spcPts val="0"/>
              </a:spcAft>
              <a:defRPr/>
            </a:pPr>
            <a:r>
              <a:rPr lang="zh-CN" altLang="en-US" sz="2200" b="1" dirty="0">
                <a:solidFill>
                  <a:srgbClr val="FFFFFF"/>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E139344C-0293-4EAB-9828-D34746B1D3D2}"/>
              </a:ext>
            </a:extLst>
          </p:cNvPr>
          <p:cNvSpPr/>
          <p:nvPr/>
        </p:nvSpPr>
        <p:spPr>
          <a:xfrm>
            <a:off x="8729663" y="7312025"/>
            <a:ext cx="1157287" cy="379413"/>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rgbClr val="FFFFFF"/>
                </a:solidFill>
                <a:latin typeface="华文新魏" pitchFamily="2" charset="-122"/>
                <a:ea typeface="华文新魏" pitchFamily="2" charset="-122"/>
              </a:rPr>
              <a:t>2013</a:t>
            </a:r>
            <a:r>
              <a:rPr lang="zh-CN" altLang="en-US" b="1" i="1" dirty="0">
                <a:solidFill>
                  <a:srgbClr val="FFFFFF"/>
                </a:solidFill>
                <a:latin typeface="华文新魏" pitchFamily="2" charset="-122"/>
                <a:ea typeface="华文新魏" pitchFamily="2" charset="-122"/>
              </a:rPr>
              <a:t>年秋</a:t>
            </a:r>
          </a:p>
        </p:txBody>
      </p:sp>
      <p:pic>
        <p:nvPicPr>
          <p:cNvPr id="19461" name="图片 7" descr="201062411463223477803.jpg">
            <a:extLst>
              <a:ext uri="{FF2B5EF4-FFF2-40B4-BE49-F238E27FC236}">
                <a16:creationId xmlns:a16="http://schemas.microsoft.com/office/drawing/2014/main" id="{8CA726C3-562F-4C8B-8C73-8DB4E73C7777}"/>
              </a:ext>
            </a:extLst>
          </p:cNvPr>
          <p:cNvPicPr>
            <a:picLocks noChangeAspect="1"/>
          </p:cNvPicPr>
          <p:nvPr userDrawn="1"/>
        </p:nvPicPr>
        <p:blipFill>
          <a:blip r:embed="rId6">
            <a:extLst>
              <a:ext uri="{28A0092B-C50C-407E-A947-70E740481C1C}">
                <a14:useLocalDpi xmlns:a14="http://schemas.microsoft.com/office/drawing/2010/main" val="0"/>
              </a:ext>
            </a:extLst>
          </a:blip>
          <a:srcRect b="79689"/>
          <a:stretch>
            <a:fillRect/>
          </a:stretch>
        </p:blipFill>
        <p:spPr bwMode="auto">
          <a:xfrm>
            <a:off x="0" y="-1588"/>
            <a:ext cx="10058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8" r:id="rId1"/>
    <p:sldLayoutId id="2147484113" r:id="rId2"/>
    <p:sldLayoutId id="2147484114" r:id="rId3"/>
    <p:sldLayoutId id="2147484115" r:id="rId4"/>
  </p:sldLayoutIdLst>
  <p:transition/>
  <p:txStyles>
    <p:title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4.bin"/><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oleObject" Target="../embeddings/oleObject6.bin"/><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7.bin"/><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10.bin"/><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1.bin"/><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oleObject" Target="../embeddings/oleObject15.bin"/><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oleObject" Target="../embeddings/oleObject17.bin"/><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video" Target="file:///D:\caind_20160918\course\&#30805;&#22763;\&#35745;&#31639;&#26426;&#19977;&#32500;&#21160;&#30011;&#25216;&#26415;\2017\&#25945;&#36741;&#35270;&#39057;\chapter5-5_hair\hair_wind.avi"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0662B17-C64B-4CDF-A09C-E4EF035CFB01}"/>
              </a:ext>
            </a:extLst>
          </p:cNvPr>
          <p:cNvSpPr txBox="1">
            <a:spLocks noChangeArrowheads="1"/>
          </p:cNvSpPr>
          <p:nvPr/>
        </p:nvSpPr>
        <p:spPr>
          <a:xfrm>
            <a:off x="0" y="1957388"/>
            <a:ext cx="10058400" cy="1285875"/>
          </a:xfrm>
          <a:prstGeom prst="rect">
            <a:avLst/>
          </a:prstGeom>
          <a:solidFill>
            <a:schemeClr val="tx2">
              <a:lumMod val="20000"/>
              <a:lumOff val="80000"/>
            </a:schemeClr>
          </a:solidFill>
        </p:spPr>
        <p:txBody>
          <a:bodyPr anchor="ctr"/>
          <a:lstStyle/>
          <a:p>
            <a:pPr algn="ctr">
              <a:defRPr/>
            </a:pPr>
            <a:r>
              <a:rPr lang="en-US" altLang="zh-CN" sz="4400" b="1" kern="0" dirty="0">
                <a:solidFill>
                  <a:srgbClr val="C00000"/>
                </a:solidFill>
                <a:latin typeface="Times New Roman" pitchFamily="18" charset="0"/>
                <a:ea typeface="Arial Unicode MS" pitchFamily="34" charset="-122"/>
                <a:cs typeface="Times New Roman" pitchFamily="18" charset="0"/>
              </a:rPr>
              <a:t>Chapter 5-5 Physically Based Simulation</a:t>
            </a:r>
          </a:p>
          <a:p>
            <a:pPr algn="ctr">
              <a:defRPr/>
            </a:pPr>
            <a:r>
              <a:rPr lang="en-US" altLang="zh-CN" sz="3200" b="1" kern="0" dirty="0">
                <a:solidFill>
                  <a:srgbClr val="0070C0"/>
                </a:solidFill>
                <a:latin typeface="Times New Roman" pitchFamily="18" charset="0"/>
                <a:ea typeface="Arial Unicode MS" pitchFamily="34" charset="-122"/>
                <a:cs typeface="Times New Roman" pitchFamily="18" charset="0"/>
              </a:rPr>
              <a:t>Hair Modeling &amp; Simulation</a:t>
            </a:r>
          </a:p>
        </p:txBody>
      </p:sp>
      <p:pic>
        <p:nvPicPr>
          <p:cNvPr id="27651" name="图片 2" descr="bones.jpg">
            <a:extLst>
              <a:ext uri="{FF2B5EF4-FFF2-40B4-BE49-F238E27FC236}">
                <a16:creationId xmlns:a16="http://schemas.microsoft.com/office/drawing/2014/main" id="{019DA98B-D112-407D-B224-76DFB6DDF7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4775" y="4100513"/>
            <a:ext cx="336073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4" descr="hair_wind.png">
            <a:extLst>
              <a:ext uri="{FF2B5EF4-FFF2-40B4-BE49-F238E27FC236}">
                <a16:creationId xmlns:a16="http://schemas.microsoft.com/office/drawing/2014/main" id="{800479AD-61A0-4B15-976D-EE513D80EE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25" y="4100513"/>
            <a:ext cx="323373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5" descr="cloth0.jpg">
            <a:extLst>
              <a:ext uri="{FF2B5EF4-FFF2-40B4-BE49-F238E27FC236}">
                <a16:creationId xmlns:a16="http://schemas.microsoft.com/office/drawing/2014/main" id="{A02C332D-D6C7-41F0-96D7-82822713D5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1888" y="4100513"/>
            <a:ext cx="26495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a:extLst>
              <a:ext uri="{FF2B5EF4-FFF2-40B4-BE49-F238E27FC236}">
                <a16:creationId xmlns:a16="http://schemas.microsoft.com/office/drawing/2014/main" id="{437A108E-0F31-4863-8ED2-E11EB1261C20}"/>
              </a:ext>
            </a:extLst>
          </p:cNvPr>
          <p:cNvSpPr>
            <a:spLocks noGrp="1" noChangeArrowheads="1"/>
          </p:cNvSpPr>
          <p:nvPr>
            <p:ph type="title"/>
          </p:nvPr>
        </p:nvSpPr>
        <p:spPr/>
        <p:txBody>
          <a:bodyPr/>
          <a:lstStyle/>
          <a:p>
            <a:r>
              <a:rPr lang="en-US" altLang="zh-CN">
                <a:ea typeface="宋体" panose="02010600030101010101" pitchFamily="2" charset="-122"/>
              </a:rPr>
              <a:t>(2) Polar Coordinate System</a:t>
            </a:r>
          </a:p>
        </p:txBody>
      </p:sp>
      <p:graphicFrame>
        <p:nvGraphicFramePr>
          <p:cNvPr id="3074" name="Object 2">
            <a:extLst>
              <a:ext uri="{FF2B5EF4-FFF2-40B4-BE49-F238E27FC236}">
                <a16:creationId xmlns:a16="http://schemas.microsoft.com/office/drawing/2014/main" id="{34D7CEEC-0DE4-48FC-A4CA-8CFC6D42F19A}"/>
              </a:ext>
            </a:extLst>
          </p:cNvPr>
          <p:cNvGraphicFramePr>
            <a:graphicFrameLocks noGrp="1" noChangeAspect="1"/>
          </p:cNvGraphicFramePr>
          <p:nvPr>
            <p:ph idx="1"/>
          </p:nvPr>
        </p:nvGraphicFramePr>
        <p:xfrm>
          <a:off x="1600200" y="1171575"/>
          <a:ext cx="6511925" cy="5776913"/>
        </p:xfrm>
        <a:graphic>
          <a:graphicData uri="http://schemas.openxmlformats.org/presentationml/2006/ole">
            <mc:AlternateContent xmlns:mc="http://schemas.openxmlformats.org/markup-compatibility/2006">
              <mc:Choice xmlns:v="urn:schemas-microsoft-com:vml" Requires="v">
                <p:oleObj name="Image" r:id="rId2" imgW="5476880" imgH="4714437" progId="Photoshop.Image.5">
                  <p:embed/>
                </p:oleObj>
              </mc:Choice>
              <mc:Fallback>
                <p:oleObj name="Image" r:id="rId2" imgW="5476880" imgH="4714437"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71575"/>
                        <a:ext cx="6511925" cy="5776913"/>
                      </a:xfrm>
                      <a:prstGeom prst="rect">
                        <a:avLst/>
                      </a:prstGeom>
                      <a:noFill/>
                      <a:ln>
                        <a:noFill/>
                      </a:ln>
                      <a:effectLst/>
                    </p:spPr>
                  </p:pic>
                </p:oleObj>
              </mc:Fallback>
            </mc:AlternateContent>
          </a:graphicData>
        </a:graphic>
      </p:graphicFrame>
      <p:sp>
        <p:nvSpPr>
          <p:cNvPr id="4" name="椭圆 3">
            <a:extLst>
              <a:ext uri="{FF2B5EF4-FFF2-40B4-BE49-F238E27FC236}">
                <a16:creationId xmlns:a16="http://schemas.microsoft.com/office/drawing/2014/main" id="{529E2371-7D3F-4017-81FA-23B1DF13D4F0}"/>
              </a:ext>
            </a:extLst>
          </p:cNvPr>
          <p:cNvSpPr/>
          <p:nvPr/>
        </p:nvSpPr>
        <p:spPr bwMode="auto">
          <a:xfrm>
            <a:off x="2584450" y="2286000"/>
            <a:ext cx="1911350" cy="711200"/>
          </a:xfrm>
          <a:prstGeom prst="ellipse">
            <a:avLst/>
          </a:prstGeom>
          <a:noFill/>
          <a:ln w="381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spAutoFit/>
          </a:bodyPr>
          <a:lstStyle/>
          <a:p>
            <a:pPr algn="ctr">
              <a:defRPr/>
            </a:pPr>
            <a:endParaRPr lang="zh-CN" altLang="en-US" sz="2400">
              <a:latin typeface="Arial Black" pitchFamily="34" charset="0"/>
              <a:ea typeface="华文楷体" pitchFamily="2" charset="-122"/>
            </a:endParaRPr>
          </a:p>
        </p:txBody>
      </p:sp>
      <p:sp>
        <p:nvSpPr>
          <p:cNvPr id="5" name="椭圆 4">
            <a:extLst>
              <a:ext uri="{FF2B5EF4-FFF2-40B4-BE49-F238E27FC236}">
                <a16:creationId xmlns:a16="http://schemas.microsoft.com/office/drawing/2014/main" id="{F3EEFD01-DEED-41D0-A466-9BB8E71556C4}"/>
              </a:ext>
            </a:extLst>
          </p:cNvPr>
          <p:cNvSpPr/>
          <p:nvPr/>
        </p:nvSpPr>
        <p:spPr bwMode="auto">
          <a:xfrm>
            <a:off x="3117850" y="4641850"/>
            <a:ext cx="1778000" cy="649288"/>
          </a:xfrm>
          <a:prstGeom prst="ellipse">
            <a:avLst/>
          </a:prstGeom>
          <a:noFill/>
          <a:ln w="381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64005A07-BFC1-40D0-AE39-CBCC03B8F078}"/>
              </a:ext>
            </a:extLst>
          </p:cNvPr>
          <p:cNvSpPr>
            <a:spLocks noGrp="1" noChangeArrowheads="1"/>
          </p:cNvSpPr>
          <p:nvPr>
            <p:ph type="title"/>
          </p:nvPr>
        </p:nvSpPr>
        <p:spPr/>
        <p:txBody>
          <a:bodyPr/>
          <a:lstStyle/>
          <a:p>
            <a:r>
              <a:rPr lang="en-US" altLang="zh-CN">
                <a:ea typeface="宋体" panose="02010600030101010101" pitchFamily="2" charset="-122"/>
              </a:rPr>
              <a:t>(2) Polar Coordinate System</a:t>
            </a:r>
          </a:p>
        </p:txBody>
      </p:sp>
      <p:sp>
        <p:nvSpPr>
          <p:cNvPr id="34819" name="Rectangle 5">
            <a:extLst>
              <a:ext uri="{FF2B5EF4-FFF2-40B4-BE49-F238E27FC236}">
                <a16:creationId xmlns:a16="http://schemas.microsoft.com/office/drawing/2014/main" id="{0D2C16ED-3A2E-419B-8EE8-F36094850D60}"/>
              </a:ext>
            </a:extLst>
          </p:cNvPr>
          <p:cNvSpPr>
            <a:spLocks noChangeArrowheads="1"/>
          </p:cNvSpPr>
          <p:nvPr/>
        </p:nvSpPr>
        <p:spPr bwMode="auto">
          <a:xfrm>
            <a:off x="406400" y="1314450"/>
            <a:ext cx="9220200" cy="5354638"/>
          </a:xfrm>
          <a:prstGeom prst="rect">
            <a:avLst/>
          </a:prstGeom>
          <a:gradFill rotWithShape="0">
            <a:gsLst>
              <a:gs pos="0">
                <a:srgbClr val="FFFFEB"/>
              </a:gs>
              <a:gs pos="100000">
                <a:srgbClr val="FFFFD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0" name="Oval 6">
            <a:extLst>
              <a:ext uri="{FF2B5EF4-FFF2-40B4-BE49-F238E27FC236}">
                <a16:creationId xmlns:a16="http://schemas.microsoft.com/office/drawing/2014/main" id="{0D9789DB-A37E-498E-A639-B4047D07475B}"/>
              </a:ext>
            </a:extLst>
          </p:cNvPr>
          <p:cNvSpPr>
            <a:spLocks noChangeArrowheads="1"/>
          </p:cNvSpPr>
          <p:nvPr/>
        </p:nvSpPr>
        <p:spPr bwMode="auto">
          <a:xfrm>
            <a:off x="2092325" y="2085975"/>
            <a:ext cx="85725" cy="84138"/>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1" name="Oval 7">
            <a:extLst>
              <a:ext uri="{FF2B5EF4-FFF2-40B4-BE49-F238E27FC236}">
                <a16:creationId xmlns:a16="http://schemas.microsoft.com/office/drawing/2014/main" id="{596F3BC3-BE4C-4AA1-9450-5A2C478460B3}"/>
              </a:ext>
            </a:extLst>
          </p:cNvPr>
          <p:cNvSpPr>
            <a:spLocks noChangeArrowheads="1"/>
          </p:cNvSpPr>
          <p:nvPr/>
        </p:nvSpPr>
        <p:spPr bwMode="auto">
          <a:xfrm>
            <a:off x="2514600" y="2790825"/>
            <a:ext cx="85725" cy="87313"/>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2" name="Oval 8">
            <a:extLst>
              <a:ext uri="{FF2B5EF4-FFF2-40B4-BE49-F238E27FC236}">
                <a16:creationId xmlns:a16="http://schemas.microsoft.com/office/drawing/2014/main" id="{F5AC17A7-0B03-4EBF-8190-B27FB9CCC2B7}"/>
              </a:ext>
            </a:extLst>
          </p:cNvPr>
          <p:cNvSpPr>
            <a:spLocks noChangeArrowheads="1"/>
          </p:cNvSpPr>
          <p:nvPr/>
        </p:nvSpPr>
        <p:spPr bwMode="auto">
          <a:xfrm>
            <a:off x="2008188" y="3411538"/>
            <a:ext cx="84137" cy="87312"/>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a:solidFill>
                <a:srgbClr val="000000"/>
              </a:solidFill>
              <a:latin typeface="Times New Roman" panose="02020603050405020304" pitchFamily="18" charset="0"/>
            </a:endParaRPr>
          </a:p>
        </p:txBody>
      </p:sp>
      <p:sp>
        <p:nvSpPr>
          <p:cNvPr id="34823" name="Line 9">
            <a:extLst>
              <a:ext uri="{FF2B5EF4-FFF2-40B4-BE49-F238E27FC236}">
                <a16:creationId xmlns:a16="http://schemas.microsoft.com/office/drawing/2014/main" id="{D179D5BD-C4D7-4812-84F7-AC3687171D44}"/>
              </a:ext>
            </a:extLst>
          </p:cNvPr>
          <p:cNvSpPr>
            <a:spLocks noChangeShapeType="1"/>
          </p:cNvSpPr>
          <p:nvPr/>
        </p:nvSpPr>
        <p:spPr bwMode="auto">
          <a:xfrm>
            <a:off x="2163763" y="2155825"/>
            <a:ext cx="422275" cy="704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101882" tIns="50941" rIns="101882" bIns="50941" anchor="ctr"/>
          <a:lstStyle/>
          <a:p>
            <a:endParaRPr lang="zh-CN" altLang="en-US"/>
          </a:p>
        </p:txBody>
      </p:sp>
      <p:sp>
        <p:nvSpPr>
          <p:cNvPr id="34824" name="Line 10">
            <a:extLst>
              <a:ext uri="{FF2B5EF4-FFF2-40B4-BE49-F238E27FC236}">
                <a16:creationId xmlns:a16="http://schemas.microsoft.com/office/drawing/2014/main" id="{6632CFA3-C161-496B-8DBF-1ECE880EC766}"/>
              </a:ext>
            </a:extLst>
          </p:cNvPr>
          <p:cNvSpPr>
            <a:spLocks noChangeShapeType="1"/>
          </p:cNvSpPr>
          <p:nvPr/>
        </p:nvSpPr>
        <p:spPr bwMode="auto">
          <a:xfrm rot="4114185">
            <a:off x="2093119" y="2793206"/>
            <a:ext cx="422275" cy="703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101882" tIns="50941" rIns="101882" bIns="50941" anchor="ctr"/>
          <a:lstStyle/>
          <a:p>
            <a:endParaRPr lang="zh-CN" altLang="en-US"/>
          </a:p>
        </p:txBody>
      </p:sp>
      <p:sp>
        <p:nvSpPr>
          <p:cNvPr id="34825" name="Oval 11">
            <a:extLst>
              <a:ext uri="{FF2B5EF4-FFF2-40B4-BE49-F238E27FC236}">
                <a16:creationId xmlns:a16="http://schemas.microsoft.com/office/drawing/2014/main" id="{F2B04DC0-E1CE-4569-A78A-A3C0C0822E48}"/>
              </a:ext>
            </a:extLst>
          </p:cNvPr>
          <p:cNvSpPr>
            <a:spLocks noChangeArrowheads="1"/>
          </p:cNvSpPr>
          <p:nvPr/>
        </p:nvSpPr>
        <p:spPr bwMode="auto">
          <a:xfrm>
            <a:off x="2444750" y="4133850"/>
            <a:ext cx="85725" cy="84138"/>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6" name="Oval 12">
            <a:extLst>
              <a:ext uri="{FF2B5EF4-FFF2-40B4-BE49-F238E27FC236}">
                <a16:creationId xmlns:a16="http://schemas.microsoft.com/office/drawing/2014/main" id="{86D318AD-B78C-4F7F-9555-CAD39B93AF49}"/>
              </a:ext>
            </a:extLst>
          </p:cNvPr>
          <p:cNvSpPr>
            <a:spLocks noChangeArrowheads="1"/>
          </p:cNvSpPr>
          <p:nvPr/>
        </p:nvSpPr>
        <p:spPr bwMode="auto">
          <a:xfrm>
            <a:off x="1936750" y="4754563"/>
            <a:ext cx="85725" cy="84137"/>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a:solidFill>
                <a:srgbClr val="000000"/>
              </a:solidFill>
              <a:latin typeface="Times New Roman" panose="02020603050405020304" pitchFamily="18" charset="0"/>
            </a:endParaRPr>
          </a:p>
        </p:txBody>
      </p:sp>
      <p:sp>
        <p:nvSpPr>
          <p:cNvPr id="34827" name="Line 13">
            <a:extLst>
              <a:ext uri="{FF2B5EF4-FFF2-40B4-BE49-F238E27FC236}">
                <a16:creationId xmlns:a16="http://schemas.microsoft.com/office/drawing/2014/main" id="{7849733F-FE90-47BF-BB7D-A50FAA66C845}"/>
              </a:ext>
            </a:extLst>
          </p:cNvPr>
          <p:cNvSpPr>
            <a:spLocks noChangeShapeType="1"/>
          </p:cNvSpPr>
          <p:nvPr/>
        </p:nvSpPr>
        <p:spPr bwMode="auto">
          <a:xfrm>
            <a:off x="2092325" y="3498850"/>
            <a:ext cx="422275" cy="704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101882" tIns="50941" rIns="101882" bIns="50941" anchor="ctr"/>
          <a:lstStyle/>
          <a:p>
            <a:endParaRPr lang="zh-CN" altLang="en-US"/>
          </a:p>
        </p:txBody>
      </p:sp>
      <p:sp>
        <p:nvSpPr>
          <p:cNvPr id="34828" name="Line 14">
            <a:extLst>
              <a:ext uri="{FF2B5EF4-FFF2-40B4-BE49-F238E27FC236}">
                <a16:creationId xmlns:a16="http://schemas.microsoft.com/office/drawing/2014/main" id="{49915AB6-1C5F-45D2-B4E6-34E0ADBFDD0A}"/>
              </a:ext>
            </a:extLst>
          </p:cNvPr>
          <p:cNvSpPr>
            <a:spLocks noChangeShapeType="1"/>
          </p:cNvSpPr>
          <p:nvPr/>
        </p:nvSpPr>
        <p:spPr bwMode="auto">
          <a:xfrm rot="4114185">
            <a:off x="2020888" y="4133850"/>
            <a:ext cx="425450" cy="7048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101882" tIns="50941" rIns="101882" bIns="50941" anchor="ctr"/>
          <a:lstStyle/>
          <a:p>
            <a:endParaRPr lang="zh-CN" altLang="en-US"/>
          </a:p>
        </p:txBody>
      </p:sp>
      <p:sp>
        <p:nvSpPr>
          <p:cNvPr id="34829" name="AutoShape 15">
            <a:extLst>
              <a:ext uri="{FF2B5EF4-FFF2-40B4-BE49-F238E27FC236}">
                <a16:creationId xmlns:a16="http://schemas.microsoft.com/office/drawing/2014/main" id="{9F19801D-B42E-4BDC-8565-A1874CE2E172}"/>
              </a:ext>
            </a:extLst>
          </p:cNvPr>
          <p:cNvSpPr>
            <a:spLocks/>
          </p:cNvSpPr>
          <p:nvPr/>
        </p:nvSpPr>
        <p:spPr bwMode="auto">
          <a:xfrm rot="-2062484">
            <a:off x="2444750" y="1873250"/>
            <a:ext cx="280988" cy="917575"/>
          </a:xfrm>
          <a:prstGeom prst="rightBrace">
            <a:avLst>
              <a:gd name="adj1" fmla="val 26411"/>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Text Box 16">
            <a:extLst>
              <a:ext uri="{FF2B5EF4-FFF2-40B4-BE49-F238E27FC236}">
                <a16:creationId xmlns:a16="http://schemas.microsoft.com/office/drawing/2014/main" id="{722A6C34-8ACA-4370-9A8F-2C96C00EFDE5}"/>
              </a:ext>
            </a:extLst>
          </p:cNvPr>
          <p:cNvSpPr txBox="1">
            <a:spLocks noChangeArrowheads="1"/>
          </p:cNvSpPr>
          <p:nvPr/>
        </p:nvSpPr>
        <p:spPr bwMode="auto">
          <a:xfrm>
            <a:off x="2632075" y="1958975"/>
            <a:ext cx="16906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rPr>
              <a:t>Section 0</a:t>
            </a:r>
          </a:p>
        </p:txBody>
      </p:sp>
      <p:sp>
        <p:nvSpPr>
          <p:cNvPr id="34831" name="Freeform 17">
            <a:extLst>
              <a:ext uri="{FF2B5EF4-FFF2-40B4-BE49-F238E27FC236}">
                <a16:creationId xmlns:a16="http://schemas.microsoft.com/office/drawing/2014/main" id="{A5F6BB4B-9ED5-4C5A-A4AD-B355D904109D}"/>
              </a:ext>
            </a:extLst>
          </p:cNvPr>
          <p:cNvSpPr>
            <a:spLocks/>
          </p:cNvSpPr>
          <p:nvPr/>
        </p:nvSpPr>
        <p:spPr bwMode="auto">
          <a:xfrm>
            <a:off x="1319213" y="2016125"/>
            <a:ext cx="703262" cy="328613"/>
          </a:xfrm>
          <a:custGeom>
            <a:avLst/>
            <a:gdLst>
              <a:gd name="T0" fmla="*/ 2147483647 w 480"/>
              <a:gd name="T1" fmla="*/ 2147483647 h 224"/>
              <a:gd name="T2" fmla="*/ 2147483647 w 480"/>
              <a:gd name="T3" fmla="*/ 2147483647 h 224"/>
              <a:gd name="T4" fmla="*/ 2147483647 w 480"/>
              <a:gd name="T5" fmla="*/ 2147483647 h 224"/>
              <a:gd name="T6" fmla="*/ 0 w 480"/>
              <a:gd name="T7" fmla="*/ 2147483647 h 224"/>
              <a:gd name="T8" fmla="*/ 0 60000 65536"/>
              <a:gd name="T9" fmla="*/ 0 60000 65536"/>
              <a:gd name="T10" fmla="*/ 0 60000 65536"/>
              <a:gd name="T11" fmla="*/ 0 60000 65536"/>
              <a:gd name="T12" fmla="*/ 0 w 480"/>
              <a:gd name="T13" fmla="*/ 0 h 224"/>
              <a:gd name="T14" fmla="*/ 480 w 480"/>
              <a:gd name="T15" fmla="*/ 224 h 224"/>
            </a:gdLst>
            <a:ahLst/>
            <a:cxnLst>
              <a:cxn ang="T8">
                <a:pos x="T0" y="T1"/>
              </a:cxn>
              <a:cxn ang="T9">
                <a:pos x="T2" y="T3"/>
              </a:cxn>
              <a:cxn ang="T10">
                <a:pos x="T4" y="T5"/>
              </a:cxn>
              <a:cxn ang="T11">
                <a:pos x="T6" y="T7"/>
              </a:cxn>
            </a:cxnLst>
            <a:rect l="T12" t="T13" r="T14" b="T15"/>
            <a:pathLst>
              <a:path w="480" h="224">
                <a:moveTo>
                  <a:pt x="480" y="32"/>
                </a:moveTo>
                <a:cubicBezTo>
                  <a:pt x="416" y="16"/>
                  <a:pt x="352" y="0"/>
                  <a:pt x="288" y="32"/>
                </a:cubicBezTo>
                <a:cubicBezTo>
                  <a:pt x="224" y="64"/>
                  <a:pt x="144" y="224"/>
                  <a:pt x="96" y="224"/>
                </a:cubicBezTo>
                <a:cubicBezTo>
                  <a:pt x="48" y="224"/>
                  <a:pt x="24" y="128"/>
                  <a:pt x="0" y="32"/>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2" name="Text Box 18">
            <a:extLst>
              <a:ext uri="{FF2B5EF4-FFF2-40B4-BE49-F238E27FC236}">
                <a16:creationId xmlns:a16="http://schemas.microsoft.com/office/drawing/2014/main" id="{31B6A731-D27B-4245-9929-2972C64B526E}"/>
              </a:ext>
            </a:extLst>
          </p:cNvPr>
          <p:cNvSpPr txBox="1">
            <a:spLocks noChangeArrowheads="1"/>
          </p:cNvSpPr>
          <p:nvPr/>
        </p:nvSpPr>
        <p:spPr bwMode="auto">
          <a:xfrm>
            <a:off x="473075" y="1746250"/>
            <a:ext cx="16906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rPr>
              <a:t>Node 0</a:t>
            </a:r>
          </a:p>
        </p:txBody>
      </p:sp>
      <p:sp>
        <p:nvSpPr>
          <p:cNvPr id="34833" name="AutoShape 19">
            <a:extLst>
              <a:ext uri="{FF2B5EF4-FFF2-40B4-BE49-F238E27FC236}">
                <a16:creationId xmlns:a16="http://schemas.microsoft.com/office/drawing/2014/main" id="{3AD78EAB-6BE1-499F-8427-45FA07D2395A}"/>
              </a:ext>
            </a:extLst>
          </p:cNvPr>
          <p:cNvSpPr>
            <a:spLocks/>
          </p:cNvSpPr>
          <p:nvPr/>
        </p:nvSpPr>
        <p:spPr bwMode="auto">
          <a:xfrm rot="2048236">
            <a:off x="2444750" y="2860675"/>
            <a:ext cx="280988" cy="917575"/>
          </a:xfrm>
          <a:prstGeom prst="rightBrace">
            <a:avLst>
              <a:gd name="adj1" fmla="val 26411"/>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4" name="Text Box 20">
            <a:extLst>
              <a:ext uri="{FF2B5EF4-FFF2-40B4-BE49-F238E27FC236}">
                <a16:creationId xmlns:a16="http://schemas.microsoft.com/office/drawing/2014/main" id="{21CA4D03-38C6-4ABC-894B-9599B5A23147}"/>
              </a:ext>
            </a:extLst>
          </p:cNvPr>
          <p:cNvSpPr txBox="1">
            <a:spLocks noChangeArrowheads="1"/>
          </p:cNvSpPr>
          <p:nvPr/>
        </p:nvSpPr>
        <p:spPr bwMode="auto">
          <a:xfrm>
            <a:off x="2703513" y="3297238"/>
            <a:ext cx="16906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rPr>
              <a:t>Section 1</a:t>
            </a:r>
          </a:p>
        </p:txBody>
      </p:sp>
      <p:sp>
        <p:nvSpPr>
          <p:cNvPr id="34835" name="Freeform 21">
            <a:extLst>
              <a:ext uri="{FF2B5EF4-FFF2-40B4-BE49-F238E27FC236}">
                <a16:creationId xmlns:a16="http://schemas.microsoft.com/office/drawing/2014/main" id="{E2F66E8F-FCF9-47C3-86D7-9C02964303A9}"/>
              </a:ext>
            </a:extLst>
          </p:cNvPr>
          <p:cNvSpPr>
            <a:spLocks/>
          </p:cNvSpPr>
          <p:nvPr/>
        </p:nvSpPr>
        <p:spPr bwMode="auto">
          <a:xfrm>
            <a:off x="1741488" y="2708275"/>
            <a:ext cx="703262" cy="176213"/>
          </a:xfrm>
          <a:custGeom>
            <a:avLst/>
            <a:gdLst>
              <a:gd name="T0" fmla="*/ 2147483647 w 480"/>
              <a:gd name="T1" fmla="*/ 2147483647 h 120"/>
              <a:gd name="T2" fmla="*/ 2147483647 w 480"/>
              <a:gd name="T3" fmla="*/ 2147483647 h 120"/>
              <a:gd name="T4" fmla="*/ 2147483647 w 480"/>
              <a:gd name="T5" fmla="*/ 2147483647 h 120"/>
              <a:gd name="T6" fmla="*/ 0 w 480"/>
              <a:gd name="T7" fmla="*/ 2147483647 h 120"/>
              <a:gd name="T8" fmla="*/ 0 60000 65536"/>
              <a:gd name="T9" fmla="*/ 0 60000 65536"/>
              <a:gd name="T10" fmla="*/ 0 60000 65536"/>
              <a:gd name="T11" fmla="*/ 0 60000 65536"/>
              <a:gd name="T12" fmla="*/ 0 w 480"/>
              <a:gd name="T13" fmla="*/ 0 h 120"/>
              <a:gd name="T14" fmla="*/ 480 w 480"/>
              <a:gd name="T15" fmla="*/ 120 h 120"/>
            </a:gdLst>
            <a:ahLst/>
            <a:cxnLst>
              <a:cxn ang="T8">
                <a:pos x="T0" y="T1"/>
              </a:cxn>
              <a:cxn ang="T9">
                <a:pos x="T2" y="T3"/>
              </a:cxn>
              <a:cxn ang="T10">
                <a:pos x="T4" y="T5"/>
              </a:cxn>
              <a:cxn ang="T11">
                <a:pos x="T6" y="T7"/>
              </a:cxn>
            </a:cxnLst>
            <a:rect l="T12" t="T13" r="T14" b="T15"/>
            <a:pathLst>
              <a:path w="480" h="120">
                <a:moveTo>
                  <a:pt x="480" y="56"/>
                </a:moveTo>
                <a:cubicBezTo>
                  <a:pt x="440" y="28"/>
                  <a:pt x="400" y="0"/>
                  <a:pt x="336" y="8"/>
                </a:cubicBezTo>
                <a:cubicBezTo>
                  <a:pt x="272" y="16"/>
                  <a:pt x="152" y="88"/>
                  <a:pt x="96" y="104"/>
                </a:cubicBezTo>
                <a:cubicBezTo>
                  <a:pt x="40" y="120"/>
                  <a:pt x="16" y="104"/>
                  <a:pt x="0" y="104"/>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6" name="Text Box 22">
            <a:extLst>
              <a:ext uri="{FF2B5EF4-FFF2-40B4-BE49-F238E27FC236}">
                <a16:creationId xmlns:a16="http://schemas.microsoft.com/office/drawing/2014/main" id="{F41C2388-CD8A-44F1-956E-CA89FC20FE43}"/>
              </a:ext>
            </a:extLst>
          </p:cNvPr>
          <p:cNvSpPr txBox="1">
            <a:spLocks noChangeArrowheads="1"/>
          </p:cNvSpPr>
          <p:nvPr/>
        </p:nvSpPr>
        <p:spPr bwMode="auto">
          <a:xfrm>
            <a:off x="542925" y="2665413"/>
            <a:ext cx="169068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rPr>
              <a:t>Node 1</a:t>
            </a:r>
          </a:p>
        </p:txBody>
      </p:sp>
      <p:grpSp>
        <p:nvGrpSpPr>
          <p:cNvPr id="34837" name="Group 23">
            <a:extLst>
              <a:ext uri="{FF2B5EF4-FFF2-40B4-BE49-F238E27FC236}">
                <a16:creationId xmlns:a16="http://schemas.microsoft.com/office/drawing/2014/main" id="{FE25F960-8D05-4E44-BDDC-D76482B4A2E9}"/>
              </a:ext>
            </a:extLst>
          </p:cNvPr>
          <p:cNvGrpSpPr>
            <a:grpSpLocks/>
          </p:cNvGrpSpPr>
          <p:nvPr/>
        </p:nvGrpSpPr>
        <p:grpSpPr bwMode="auto">
          <a:xfrm>
            <a:off x="3633788" y="1743075"/>
            <a:ext cx="3760787" cy="3025775"/>
            <a:chOff x="3120" y="384"/>
            <a:chExt cx="1824" cy="1440"/>
          </a:xfrm>
        </p:grpSpPr>
        <p:grpSp>
          <p:nvGrpSpPr>
            <p:cNvPr id="34860" name="Group 24">
              <a:extLst>
                <a:ext uri="{FF2B5EF4-FFF2-40B4-BE49-F238E27FC236}">
                  <a16:creationId xmlns:a16="http://schemas.microsoft.com/office/drawing/2014/main" id="{5283BA25-A71C-4B00-8E53-637A5F91369F}"/>
                </a:ext>
              </a:extLst>
            </p:cNvPr>
            <p:cNvGrpSpPr>
              <a:grpSpLocks/>
            </p:cNvGrpSpPr>
            <p:nvPr/>
          </p:nvGrpSpPr>
          <p:grpSpPr bwMode="auto">
            <a:xfrm>
              <a:off x="3744" y="768"/>
              <a:ext cx="384" cy="720"/>
              <a:chOff x="3799" y="969"/>
              <a:chExt cx="291" cy="440"/>
            </a:xfrm>
          </p:grpSpPr>
          <p:sp>
            <p:nvSpPr>
              <p:cNvPr id="34874" name="Oval 25">
                <a:extLst>
                  <a:ext uri="{FF2B5EF4-FFF2-40B4-BE49-F238E27FC236}">
                    <a16:creationId xmlns:a16="http://schemas.microsoft.com/office/drawing/2014/main" id="{4A3D11B7-996E-4C21-AB3F-1F3FB6F2FD17}"/>
                  </a:ext>
                </a:extLst>
              </p:cNvPr>
              <p:cNvSpPr>
                <a:spLocks noChangeArrowheads="1"/>
              </p:cNvSpPr>
              <p:nvPr/>
            </p:nvSpPr>
            <p:spPr bwMode="auto">
              <a:xfrm>
                <a:off x="3799" y="969"/>
                <a:ext cx="49" cy="47"/>
              </a:xfrm>
              <a:prstGeom prst="ellipse">
                <a:avLst/>
              </a:prstGeom>
              <a:solidFill>
                <a:srgbClr val="0000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75" name="Oval 26">
                <a:extLst>
                  <a:ext uri="{FF2B5EF4-FFF2-40B4-BE49-F238E27FC236}">
                    <a16:creationId xmlns:a16="http://schemas.microsoft.com/office/drawing/2014/main" id="{ED02B442-9AEE-47BD-9B08-EE9E5F0FDB89}"/>
                  </a:ext>
                </a:extLst>
              </p:cNvPr>
              <p:cNvSpPr>
                <a:spLocks noChangeArrowheads="1"/>
              </p:cNvSpPr>
              <p:nvPr/>
            </p:nvSpPr>
            <p:spPr bwMode="auto">
              <a:xfrm>
                <a:off x="4041" y="1361"/>
                <a:ext cx="49" cy="48"/>
              </a:xfrm>
              <a:prstGeom prst="ellipse">
                <a:avLst/>
              </a:prstGeom>
              <a:solidFill>
                <a:srgbClr val="0000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76" name="Line 27">
                <a:extLst>
                  <a:ext uri="{FF2B5EF4-FFF2-40B4-BE49-F238E27FC236}">
                    <a16:creationId xmlns:a16="http://schemas.microsoft.com/office/drawing/2014/main" id="{02FF946E-F648-4936-95D5-C27458E4BD8D}"/>
                  </a:ext>
                </a:extLst>
              </p:cNvPr>
              <p:cNvSpPr>
                <a:spLocks noChangeShapeType="1"/>
              </p:cNvSpPr>
              <p:nvPr/>
            </p:nvSpPr>
            <p:spPr bwMode="auto">
              <a:xfrm>
                <a:off x="3840" y="1008"/>
                <a:ext cx="242" cy="3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61" name="Line 28">
              <a:extLst>
                <a:ext uri="{FF2B5EF4-FFF2-40B4-BE49-F238E27FC236}">
                  <a16:creationId xmlns:a16="http://schemas.microsoft.com/office/drawing/2014/main" id="{F3EFA93F-B5F7-4E7A-84D3-A92622864AA3}"/>
                </a:ext>
              </a:extLst>
            </p:cNvPr>
            <p:cNvSpPr>
              <a:spLocks noChangeShapeType="1"/>
            </p:cNvSpPr>
            <p:nvPr/>
          </p:nvSpPr>
          <p:spPr bwMode="auto">
            <a:xfrm>
              <a:off x="3792" y="480"/>
              <a:ext cx="0" cy="81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29">
              <a:extLst>
                <a:ext uri="{FF2B5EF4-FFF2-40B4-BE49-F238E27FC236}">
                  <a16:creationId xmlns:a16="http://schemas.microsoft.com/office/drawing/2014/main" id="{82A40D96-7691-46B8-845C-798B90E89EEB}"/>
                </a:ext>
              </a:extLst>
            </p:cNvPr>
            <p:cNvSpPr>
              <a:spLocks noChangeShapeType="1"/>
            </p:cNvSpPr>
            <p:nvPr/>
          </p:nvSpPr>
          <p:spPr bwMode="auto">
            <a:xfrm rot="5400000">
              <a:off x="4199" y="889"/>
              <a:ext cx="1" cy="81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30">
              <a:extLst>
                <a:ext uri="{FF2B5EF4-FFF2-40B4-BE49-F238E27FC236}">
                  <a16:creationId xmlns:a16="http://schemas.microsoft.com/office/drawing/2014/main" id="{B83A4DA6-C3B5-4CB0-B43B-D9D6D3AF3AF0}"/>
                </a:ext>
              </a:extLst>
            </p:cNvPr>
            <p:cNvSpPr>
              <a:spLocks noChangeShapeType="1"/>
            </p:cNvSpPr>
            <p:nvPr/>
          </p:nvSpPr>
          <p:spPr bwMode="auto">
            <a:xfrm rot="-7534618">
              <a:off x="3539" y="1165"/>
              <a:ext cx="25" cy="672"/>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Arc 31">
              <a:extLst>
                <a:ext uri="{FF2B5EF4-FFF2-40B4-BE49-F238E27FC236}">
                  <a16:creationId xmlns:a16="http://schemas.microsoft.com/office/drawing/2014/main" id="{20E1F824-D3F6-414A-9524-7A2B85B5FBA3}"/>
                </a:ext>
              </a:extLst>
            </p:cNvPr>
            <p:cNvSpPr>
              <a:spLocks/>
            </p:cNvSpPr>
            <p:nvPr/>
          </p:nvSpPr>
          <p:spPr bwMode="auto">
            <a:xfrm rot="7100466">
              <a:off x="3514" y="1231"/>
              <a:ext cx="432" cy="577"/>
            </a:xfrm>
            <a:custGeom>
              <a:avLst/>
              <a:gdLst>
                <a:gd name="T0" fmla="*/ 0 w 21448"/>
                <a:gd name="T1" fmla="*/ 0 h 21600"/>
                <a:gd name="T2" fmla="*/ 0 w 21448"/>
                <a:gd name="T3" fmla="*/ 0 h 21600"/>
                <a:gd name="T4" fmla="*/ 0 w 21448"/>
                <a:gd name="T5" fmla="*/ 0 h 21600"/>
                <a:gd name="T6" fmla="*/ 0 60000 65536"/>
                <a:gd name="T7" fmla="*/ 0 60000 65536"/>
                <a:gd name="T8" fmla="*/ 0 60000 65536"/>
                <a:gd name="T9" fmla="*/ 0 w 21448"/>
                <a:gd name="T10" fmla="*/ 0 h 21600"/>
                <a:gd name="T11" fmla="*/ 21448 w 21448"/>
                <a:gd name="T12" fmla="*/ 21600 h 21600"/>
              </a:gdLst>
              <a:ahLst/>
              <a:cxnLst>
                <a:cxn ang="T6">
                  <a:pos x="T0" y="T1"/>
                </a:cxn>
                <a:cxn ang="T7">
                  <a:pos x="T2" y="T3"/>
                </a:cxn>
                <a:cxn ang="T8">
                  <a:pos x="T4" y="T5"/>
                </a:cxn>
              </a:cxnLst>
              <a:rect l="T9" t="T10" r="T11" b="T12"/>
              <a:pathLst>
                <a:path w="21448" h="21600" fill="none" extrusionOk="0">
                  <a:moveTo>
                    <a:pt x="-1" y="0"/>
                  </a:moveTo>
                  <a:cubicBezTo>
                    <a:pt x="10939" y="0"/>
                    <a:pt x="20151" y="8177"/>
                    <a:pt x="21447" y="19040"/>
                  </a:cubicBezTo>
                </a:path>
                <a:path w="21448" h="21600" stroke="0" extrusionOk="0">
                  <a:moveTo>
                    <a:pt x="-1" y="0"/>
                  </a:moveTo>
                  <a:cubicBezTo>
                    <a:pt x="10939" y="0"/>
                    <a:pt x="20151" y="8177"/>
                    <a:pt x="21447" y="1904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65" name="Line 32">
              <a:extLst>
                <a:ext uri="{FF2B5EF4-FFF2-40B4-BE49-F238E27FC236}">
                  <a16:creationId xmlns:a16="http://schemas.microsoft.com/office/drawing/2014/main" id="{BF23A269-6F28-4F46-8AB2-E9EF7A1F6314}"/>
                </a:ext>
              </a:extLst>
            </p:cNvPr>
            <p:cNvSpPr>
              <a:spLocks noChangeShapeType="1"/>
            </p:cNvSpPr>
            <p:nvPr/>
          </p:nvSpPr>
          <p:spPr bwMode="auto">
            <a:xfrm>
              <a:off x="3792" y="1296"/>
              <a:ext cx="336" cy="1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Arc 33">
              <a:extLst>
                <a:ext uri="{FF2B5EF4-FFF2-40B4-BE49-F238E27FC236}">
                  <a16:creationId xmlns:a16="http://schemas.microsoft.com/office/drawing/2014/main" id="{7BED3FCF-907C-4089-8D9F-645C56E925CC}"/>
                </a:ext>
              </a:extLst>
            </p:cNvPr>
            <p:cNvSpPr>
              <a:spLocks/>
            </p:cNvSpPr>
            <p:nvPr/>
          </p:nvSpPr>
          <p:spPr bwMode="auto">
            <a:xfrm rot="-1937332" flipH="1" flipV="1">
              <a:off x="3799" y="977"/>
              <a:ext cx="148" cy="221"/>
            </a:xfrm>
            <a:custGeom>
              <a:avLst/>
              <a:gdLst>
                <a:gd name="T0" fmla="*/ 0 w 19440"/>
                <a:gd name="T1" fmla="*/ 0 h 21179"/>
                <a:gd name="T2" fmla="*/ 0 w 19440"/>
                <a:gd name="T3" fmla="*/ 0 h 21179"/>
                <a:gd name="T4" fmla="*/ 0 w 19440"/>
                <a:gd name="T5" fmla="*/ 0 h 21179"/>
                <a:gd name="T6" fmla="*/ 0 60000 65536"/>
                <a:gd name="T7" fmla="*/ 0 60000 65536"/>
                <a:gd name="T8" fmla="*/ 0 60000 65536"/>
                <a:gd name="T9" fmla="*/ 0 w 19440"/>
                <a:gd name="T10" fmla="*/ 0 h 21179"/>
                <a:gd name="T11" fmla="*/ 19440 w 19440"/>
                <a:gd name="T12" fmla="*/ 21179 h 21179"/>
              </a:gdLst>
              <a:ahLst/>
              <a:cxnLst>
                <a:cxn ang="T6">
                  <a:pos x="T0" y="T1"/>
                </a:cxn>
                <a:cxn ang="T7">
                  <a:pos x="T2" y="T3"/>
                </a:cxn>
                <a:cxn ang="T8">
                  <a:pos x="T4" y="T5"/>
                </a:cxn>
              </a:cxnLst>
              <a:rect l="T9" t="T10" r="T11" b="T12"/>
              <a:pathLst>
                <a:path w="19440" h="21179" fill="none" extrusionOk="0">
                  <a:moveTo>
                    <a:pt x="4245" y="0"/>
                  </a:moveTo>
                  <a:cubicBezTo>
                    <a:pt x="10871" y="1328"/>
                    <a:pt x="16493" y="5681"/>
                    <a:pt x="19439" y="11763"/>
                  </a:cubicBezTo>
                </a:path>
                <a:path w="19440" h="21179" stroke="0" extrusionOk="0">
                  <a:moveTo>
                    <a:pt x="4245" y="0"/>
                  </a:moveTo>
                  <a:cubicBezTo>
                    <a:pt x="10871" y="1328"/>
                    <a:pt x="16493" y="5681"/>
                    <a:pt x="19439" y="11763"/>
                  </a:cubicBezTo>
                  <a:lnTo>
                    <a:pt x="0" y="21179"/>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67" name="Text Box 34">
              <a:extLst>
                <a:ext uri="{FF2B5EF4-FFF2-40B4-BE49-F238E27FC236}">
                  <a16:creationId xmlns:a16="http://schemas.microsoft.com/office/drawing/2014/main" id="{1ACA81AF-5529-4652-8636-30E275C13347}"/>
                </a:ext>
              </a:extLst>
            </p:cNvPr>
            <p:cNvSpPr txBox="1">
              <a:spLocks noChangeArrowheads="1"/>
            </p:cNvSpPr>
            <p:nvPr/>
          </p:nvSpPr>
          <p:spPr bwMode="auto">
            <a:xfrm>
              <a:off x="3792" y="384"/>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rPr>
                <a:t>y</a:t>
              </a:r>
            </a:p>
          </p:txBody>
        </p:sp>
        <p:sp>
          <p:nvSpPr>
            <p:cNvPr id="34868" name="Text Box 35">
              <a:extLst>
                <a:ext uri="{FF2B5EF4-FFF2-40B4-BE49-F238E27FC236}">
                  <a16:creationId xmlns:a16="http://schemas.microsoft.com/office/drawing/2014/main" id="{203B961E-096D-404D-A094-5E57279BE5D4}"/>
                </a:ext>
              </a:extLst>
            </p:cNvPr>
            <p:cNvSpPr txBox="1">
              <a:spLocks noChangeArrowheads="1"/>
            </p:cNvSpPr>
            <p:nvPr/>
          </p:nvSpPr>
          <p:spPr bwMode="auto">
            <a:xfrm>
              <a:off x="4608" y="120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rPr>
                <a:t>x</a:t>
              </a:r>
            </a:p>
          </p:txBody>
        </p:sp>
        <p:sp>
          <p:nvSpPr>
            <p:cNvPr id="34869" name="Text Box 36">
              <a:extLst>
                <a:ext uri="{FF2B5EF4-FFF2-40B4-BE49-F238E27FC236}">
                  <a16:creationId xmlns:a16="http://schemas.microsoft.com/office/drawing/2014/main" id="{DE7341BA-6498-42E5-98CF-F21855F5043C}"/>
                </a:ext>
              </a:extLst>
            </p:cNvPr>
            <p:cNvSpPr txBox="1">
              <a:spLocks noChangeArrowheads="1"/>
            </p:cNvSpPr>
            <p:nvPr/>
          </p:nvSpPr>
          <p:spPr bwMode="auto">
            <a:xfrm>
              <a:off x="3120" y="1632"/>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rPr>
                <a:t>z</a:t>
              </a:r>
            </a:p>
          </p:txBody>
        </p:sp>
        <p:sp>
          <p:nvSpPr>
            <p:cNvPr id="34870" name="Text Box 37">
              <a:extLst>
                <a:ext uri="{FF2B5EF4-FFF2-40B4-BE49-F238E27FC236}">
                  <a16:creationId xmlns:a16="http://schemas.microsoft.com/office/drawing/2014/main" id="{E187B58A-7BCE-4653-95C9-CA6636B40397}"/>
                </a:ext>
              </a:extLst>
            </p:cNvPr>
            <p:cNvSpPr txBox="1">
              <a:spLocks noChangeArrowheads="1"/>
            </p:cNvSpPr>
            <p:nvPr/>
          </p:nvSpPr>
          <p:spPr bwMode="auto">
            <a:xfrm>
              <a:off x="3696"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cs typeface="Times New Roman" panose="02020603050405020304" pitchFamily="18" charset="0"/>
                </a:rPr>
                <a:t>Φ</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endParaRPr>
            </a:p>
          </p:txBody>
        </p:sp>
        <p:sp>
          <p:nvSpPr>
            <p:cNvPr id="34871" name="Text Box 38">
              <a:extLst>
                <a:ext uri="{FF2B5EF4-FFF2-40B4-BE49-F238E27FC236}">
                  <a16:creationId xmlns:a16="http://schemas.microsoft.com/office/drawing/2014/main" id="{EB658FB2-4F8B-498A-94A0-30FE120B7FF7}"/>
                </a:ext>
              </a:extLst>
            </p:cNvPr>
            <p:cNvSpPr txBox="1">
              <a:spLocks noChangeArrowheads="1"/>
            </p:cNvSpPr>
            <p:nvPr/>
          </p:nvSpPr>
          <p:spPr bwMode="auto">
            <a:xfrm>
              <a:off x="3744" y="96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cs typeface="Times New Roman" panose="02020603050405020304" pitchFamily="18" charset="0"/>
                </a:rPr>
                <a:t>θ</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endParaRPr>
            </a:p>
          </p:txBody>
        </p:sp>
        <p:sp>
          <p:nvSpPr>
            <p:cNvPr id="34872" name="Text Box 39">
              <a:extLst>
                <a:ext uri="{FF2B5EF4-FFF2-40B4-BE49-F238E27FC236}">
                  <a16:creationId xmlns:a16="http://schemas.microsoft.com/office/drawing/2014/main" id="{6BDFDB98-24B3-43D8-B2B2-EF222D530746}"/>
                </a:ext>
              </a:extLst>
            </p:cNvPr>
            <p:cNvSpPr txBox="1">
              <a:spLocks noChangeArrowheads="1"/>
            </p:cNvSpPr>
            <p:nvPr/>
          </p:nvSpPr>
          <p:spPr bwMode="auto">
            <a:xfrm>
              <a:off x="3552" y="672"/>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cs typeface="Times New Roman" panose="02020603050405020304" pitchFamily="18" charset="0"/>
                </a:rPr>
                <a:t>N</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endParaRPr>
            </a:p>
          </p:txBody>
        </p:sp>
        <p:sp>
          <p:nvSpPr>
            <p:cNvPr id="34873" name="Text Box 40">
              <a:extLst>
                <a:ext uri="{FF2B5EF4-FFF2-40B4-BE49-F238E27FC236}">
                  <a16:creationId xmlns:a16="http://schemas.microsoft.com/office/drawing/2014/main" id="{8448D335-ECB7-41D4-A55A-F16F30F37C6A}"/>
                </a:ext>
              </a:extLst>
            </p:cNvPr>
            <p:cNvSpPr txBox="1">
              <a:spLocks noChangeArrowheads="1"/>
            </p:cNvSpPr>
            <p:nvPr/>
          </p:nvSpPr>
          <p:spPr bwMode="auto">
            <a:xfrm>
              <a:off x="412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Times New Roman" panose="02020603050405020304" pitchFamily="18" charset="0"/>
                  <a:cs typeface="Times New Roman" panose="02020603050405020304" pitchFamily="18" charset="0"/>
                </a:rPr>
                <a:t>N</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endParaRPr>
            </a:p>
          </p:txBody>
        </p:sp>
      </p:grpSp>
      <p:sp>
        <p:nvSpPr>
          <p:cNvPr id="34838" name="Text Box 41">
            <a:extLst>
              <a:ext uri="{FF2B5EF4-FFF2-40B4-BE49-F238E27FC236}">
                <a16:creationId xmlns:a16="http://schemas.microsoft.com/office/drawing/2014/main" id="{5AE29A1D-512D-48D5-A4FF-DF32724D7943}"/>
              </a:ext>
            </a:extLst>
          </p:cNvPr>
          <p:cNvSpPr txBox="1">
            <a:spLocks noChangeArrowheads="1"/>
          </p:cNvSpPr>
          <p:nvPr/>
        </p:nvSpPr>
        <p:spPr bwMode="auto">
          <a:xfrm>
            <a:off x="8353425" y="1831975"/>
            <a:ext cx="1423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700">
              <a:solidFill>
                <a:schemeClr val="bg1"/>
              </a:solidFill>
              <a:latin typeface="Times New Roman" panose="02020603050405020304" pitchFamily="18" charset="0"/>
            </a:endParaRPr>
          </a:p>
        </p:txBody>
      </p:sp>
      <p:grpSp>
        <p:nvGrpSpPr>
          <p:cNvPr id="34839" name="Group 42">
            <a:extLst>
              <a:ext uri="{FF2B5EF4-FFF2-40B4-BE49-F238E27FC236}">
                <a16:creationId xmlns:a16="http://schemas.microsoft.com/office/drawing/2014/main" id="{D14FA34F-28B4-432B-81D6-9C82EAA4C4C4}"/>
              </a:ext>
            </a:extLst>
          </p:cNvPr>
          <p:cNvGrpSpPr>
            <a:grpSpLocks/>
          </p:cNvGrpSpPr>
          <p:nvPr/>
        </p:nvGrpSpPr>
        <p:grpSpPr bwMode="auto">
          <a:xfrm>
            <a:off x="7262813" y="1658938"/>
            <a:ext cx="2132012" cy="2159000"/>
            <a:chOff x="3792" y="1248"/>
            <a:chExt cx="1221" cy="1200"/>
          </a:xfrm>
        </p:grpSpPr>
        <p:sp>
          <p:nvSpPr>
            <p:cNvPr id="34852" name="Rectangle 43">
              <a:extLst>
                <a:ext uri="{FF2B5EF4-FFF2-40B4-BE49-F238E27FC236}">
                  <a16:creationId xmlns:a16="http://schemas.microsoft.com/office/drawing/2014/main" id="{1B642D14-0061-41DD-9C6E-E2B792D3FAA2}"/>
                </a:ext>
              </a:extLst>
            </p:cNvPr>
            <p:cNvSpPr>
              <a:spLocks noChangeArrowheads="1"/>
            </p:cNvSpPr>
            <p:nvPr/>
          </p:nvSpPr>
          <p:spPr bwMode="auto">
            <a:xfrm>
              <a:off x="3792" y="1248"/>
              <a:ext cx="1200" cy="1200"/>
            </a:xfrm>
            <a:prstGeom prst="rect">
              <a:avLst/>
            </a:prstGeom>
            <a:solidFill>
              <a:srgbClr val="FFFFEB">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3" name="Text Box 44">
              <a:extLst>
                <a:ext uri="{FF2B5EF4-FFF2-40B4-BE49-F238E27FC236}">
                  <a16:creationId xmlns:a16="http://schemas.microsoft.com/office/drawing/2014/main" id="{4C053E74-1F3B-4C97-92D0-605D6D00C8B9}"/>
                </a:ext>
              </a:extLst>
            </p:cNvPr>
            <p:cNvSpPr txBox="1">
              <a:spLocks noChangeArrowheads="1"/>
            </p:cNvSpPr>
            <p:nvPr/>
          </p:nvSpPr>
          <p:spPr bwMode="auto">
            <a:xfrm>
              <a:off x="4368" y="1392"/>
              <a:ext cx="19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rPr>
                <a:t>y</a:t>
              </a:r>
            </a:p>
          </p:txBody>
        </p:sp>
        <p:sp>
          <p:nvSpPr>
            <p:cNvPr id="34854" name="Text Box 45">
              <a:extLst>
                <a:ext uri="{FF2B5EF4-FFF2-40B4-BE49-F238E27FC236}">
                  <a16:creationId xmlns:a16="http://schemas.microsoft.com/office/drawing/2014/main" id="{75303A8C-9F03-4E70-841A-6F165BD1965B}"/>
                </a:ext>
              </a:extLst>
            </p:cNvPr>
            <p:cNvSpPr txBox="1">
              <a:spLocks noChangeArrowheads="1"/>
            </p:cNvSpPr>
            <p:nvPr/>
          </p:nvSpPr>
          <p:spPr bwMode="auto">
            <a:xfrm>
              <a:off x="4800" y="1920"/>
              <a:ext cx="19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rPr>
                <a:t>z</a:t>
              </a:r>
            </a:p>
          </p:txBody>
        </p:sp>
        <p:sp>
          <p:nvSpPr>
            <p:cNvPr id="34855" name="Oval 46" descr="Dark vertical">
              <a:extLst>
                <a:ext uri="{FF2B5EF4-FFF2-40B4-BE49-F238E27FC236}">
                  <a16:creationId xmlns:a16="http://schemas.microsoft.com/office/drawing/2014/main" id="{D49EC92B-A8BD-46C6-ADDD-93EA452AE316}"/>
                </a:ext>
              </a:extLst>
            </p:cNvPr>
            <p:cNvSpPr>
              <a:spLocks noChangeArrowheads="1"/>
            </p:cNvSpPr>
            <p:nvPr/>
          </p:nvSpPr>
          <p:spPr bwMode="auto">
            <a:xfrm>
              <a:off x="4128" y="1728"/>
              <a:ext cx="480" cy="480"/>
            </a:xfrm>
            <a:prstGeom prst="ellipse">
              <a:avLst/>
            </a:prstGeom>
            <a:pattFill prst="dkVert">
              <a:fgClr>
                <a:schemeClr val="accent1"/>
              </a:fgClr>
              <a:bgClr>
                <a:schemeClr val="bg1"/>
              </a:bgClr>
            </a:patt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6" name="Rectangle 47">
              <a:extLst>
                <a:ext uri="{FF2B5EF4-FFF2-40B4-BE49-F238E27FC236}">
                  <a16:creationId xmlns:a16="http://schemas.microsoft.com/office/drawing/2014/main" id="{CBFB0774-D002-470F-B4DA-06C4CC7324E3}"/>
                </a:ext>
              </a:extLst>
            </p:cNvPr>
            <p:cNvSpPr>
              <a:spLocks noChangeArrowheads="1"/>
            </p:cNvSpPr>
            <p:nvPr/>
          </p:nvSpPr>
          <p:spPr bwMode="auto">
            <a:xfrm>
              <a:off x="4032" y="1632"/>
              <a:ext cx="336" cy="672"/>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7" name="Line 48">
              <a:extLst>
                <a:ext uri="{FF2B5EF4-FFF2-40B4-BE49-F238E27FC236}">
                  <a16:creationId xmlns:a16="http://schemas.microsoft.com/office/drawing/2014/main" id="{3EF8DF6E-50CB-4823-BCAA-FE8C398D5EA7}"/>
                </a:ext>
              </a:extLst>
            </p:cNvPr>
            <p:cNvSpPr>
              <a:spLocks noChangeShapeType="1"/>
            </p:cNvSpPr>
            <p:nvPr/>
          </p:nvSpPr>
          <p:spPr bwMode="auto">
            <a:xfrm>
              <a:off x="3888" y="1968"/>
              <a:ext cx="1008" cy="1"/>
            </a:xfrm>
            <a:prstGeom prst="line">
              <a:avLst/>
            </a:prstGeom>
            <a:noFill/>
            <a:ln w="222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58" name="Line 49">
              <a:extLst>
                <a:ext uri="{FF2B5EF4-FFF2-40B4-BE49-F238E27FC236}">
                  <a16:creationId xmlns:a16="http://schemas.microsoft.com/office/drawing/2014/main" id="{64399956-3C75-46E4-8C90-493B4061D8FB}"/>
                </a:ext>
              </a:extLst>
            </p:cNvPr>
            <p:cNvSpPr>
              <a:spLocks noChangeShapeType="1"/>
            </p:cNvSpPr>
            <p:nvPr/>
          </p:nvSpPr>
          <p:spPr bwMode="auto">
            <a:xfrm>
              <a:off x="4368" y="1488"/>
              <a:ext cx="1" cy="912"/>
            </a:xfrm>
            <a:prstGeom prst="line">
              <a:avLst/>
            </a:prstGeom>
            <a:noFill/>
            <a:ln w="222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59" name="Text Box 50">
              <a:extLst>
                <a:ext uri="{FF2B5EF4-FFF2-40B4-BE49-F238E27FC236}">
                  <a16:creationId xmlns:a16="http://schemas.microsoft.com/office/drawing/2014/main" id="{0C6A8757-9254-4AF2-B059-E0C97D3145DD}"/>
                </a:ext>
              </a:extLst>
            </p:cNvPr>
            <p:cNvSpPr txBox="1">
              <a:spLocks noChangeArrowheads="1"/>
            </p:cNvSpPr>
            <p:nvPr/>
          </p:nvSpPr>
          <p:spPr bwMode="auto">
            <a:xfrm>
              <a:off x="3936" y="1248"/>
              <a:ext cx="10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a:latin typeface="Times New Roman" panose="02020603050405020304" pitchFamily="18" charset="0"/>
                  <a:cs typeface="Times New Roman" panose="02020603050405020304" pitchFamily="18" charset="0"/>
                </a:rPr>
                <a:t>0 </a:t>
              </a:r>
              <a:r>
                <a:rPr lang="en-US" altLang="zh-CN" sz="2200" b="1">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b="1">
                  <a:latin typeface="Times New Roman" panose="02020603050405020304" pitchFamily="18" charset="0"/>
                  <a:cs typeface="Times New Roman" panose="02020603050405020304" pitchFamily="18" charset="0"/>
                </a:rPr>
                <a:t>θ </a:t>
              </a:r>
              <a:r>
                <a:rPr lang="en-US" altLang="zh-CN" sz="2200" b="1">
                  <a:latin typeface="Times New Roman" panose="02020603050405020304" pitchFamily="18" charset="0"/>
                  <a:cs typeface="Times New Roman" panose="02020603050405020304" pitchFamily="18" charset="0"/>
                  <a:sym typeface="Symbol" panose="05050102010706020507" pitchFamily="18" charset="2"/>
                </a:rPr>
                <a:t> 180°</a:t>
              </a:r>
            </a:p>
          </p:txBody>
        </p:sp>
      </p:grpSp>
      <p:sp>
        <p:nvSpPr>
          <p:cNvPr id="34840" name="Rectangle 51">
            <a:extLst>
              <a:ext uri="{FF2B5EF4-FFF2-40B4-BE49-F238E27FC236}">
                <a16:creationId xmlns:a16="http://schemas.microsoft.com/office/drawing/2014/main" id="{80C5AF28-CF38-448C-9BC8-7E269696B649}"/>
              </a:ext>
            </a:extLst>
          </p:cNvPr>
          <p:cNvSpPr>
            <a:spLocks noChangeArrowheads="1"/>
          </p:cNvSpPr>
          <p:nvPr/>
        </p:nvSpPr>
        <p:spPr bwMode="auto">
          <a:xfrm>
            <a:off x="7262813" y="4249738"/>
            <a:ext cx="2095500" cy="2159000"/>
          </a:xfrm>
          <a:prstGeom prst="rect">
            <a:avLst/>
          </a:prstGeom>
          <a:solidFill>
            <a:srgbClr val="FFFFEB">
              <a:alpha val="50195"/>
            </a:srgbClr>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1" name="Text Box 52">
            <a:extLst>
              <a:ext uri="{FF2B5EF4-FFF2-40B4-BE49-F238E27FC236}">
                <a16:creationId xmlns:a16="http://schemas.microsoft.com/office/drawing/2014/main" id="{B10AF8BE-FF0F-4C08-9CA7-4A890C288294}"/>
              </a:ext>
            </a:extLst>
          </p:cNvPr>
          <p:cNvSpPr txBox="1">
            <a:spLocks noChangeArrowheads="1"/>
          </p:cNvSpPr>
          <p:nvPr/>
        </p:nvSpPr>
        <p:spPr bwMode="auto">
          <a:xfrm>
            <a:off x="8269288" y="4510088"/>
            <a:ext cx="33496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rPr>
              <a:t>x</a:t>
            </a:r>
          </a:p>
        </p:txBody>
      </p:sp>
      <p:sp>
        <p:nvSpPr>
          <p:cNvPr id="34842" name="Text Box 53">
            <a:extLst>
              <a:ext uri="{FF2B5EF4-FFF2-40B4-BE49-F238E27FC236}">
                <a16:creationId xmlns:a16="http://schemas.microsoft.com/office/drawing/2014/main" id="{640937E0-C8E3-4BAE-BF19-B81ECB6DA7AF}"/>
              </a:ext>
            </a:extLst>
          </p:cNvPr>
          <p:cNvSpPr txBox="1">
            <a:spLocks noChangeArrowheads="1"/>
          </p:cNvSpPr>
          <p:nvPr/>
        </p:nvSpPr>
        <p:spPr bwMode="auto">
          <a:xfrm>
            <a:off x="9023350" y="5459413"/>
            <a:ext cx="33496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rPr>
              <a:t>z</a:t>
            </a:r>
          </a:p>
        </p:txBody>
      </p:sp>
      <p:sp>
        <p:nvSpPr>
          <p:cNvPr id="34843" name="Oval 54" descr="Dark vertical">
            <a:extLst>
              <a:ext uri="{FF2B5EF4-FFF2-40B4-BE49-F238E27FC236}">
                <a16:creationId xmlns:a16="http://schemas.microsoft.com/office/drawing/2014/main" id="{FC880B8C-7B1F-4DED-8BFA-D63F0469286C}"/>
              </a:ext>
            </a:extLst>
          </p:cNvPr>
          <p:cNvSpPr>
            <a:spLocks noChangeArrowheads="1"/>
          </p:cNvSpPr>
          <p:nvPr/>
        </p:nvSpPr>
        <p:spPr bwMode="auto">
          <a:xfrm>
            <a:off x="7850188" y="5113338"/>
            <a:ext cx="838200" cy="863600"/>
          </a:xfrm>
          <a:prstGeom prst="ellipse">
            <a:avLst/>
          </a:prstGeom>
          <a:pattFill prst="dkVert">
            <a:fgClr>
              <a:schemeClr val="accent1"/>
            </a:fgClr>
            <a:bgClr>
              <a:schemeClr val="bg1"/>
            </a:bgClr>
          </a:pattFill>
          <a:ln w="9525">
            <a:solidFill>
              <a:schemeClr val="tx1"/>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4" name="Line 55">
            <a:extLst>
              <a:ext uri="{FF2B5EF4-FFF2-40B4-BE49-F238E27FC236}">
                <a16:creationId xmlns:a16="http://schemas.microsoft.com/office/drawing/2014/main" id="{12E9427A-A192-4D3F-ACCD-4F1761E2F662}"/>
              </a:ext>
            </a:extLst>
          </p:cNvPr>
          <p:cNvSpPr>
            <a:spLocks noChangeShapeType="1"/>
          </p:cNvSpPr>
          <p:nvPr/>
        </p:nvSpPr>
        <p:spPr bwMode="auto">
          <a:xfrm>
            <a:off x="7431088" y="5545138"/>
            <a:ext cx="1760537" cy="3175"/>
          </a:xfrm>
          <a:prstGeom prst="line">
            <a:avLst/>
          </a:prstGeom>
          <a:noFill/>
          <a:ln w="222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34845" name="Line 56">
            <a:extLst>
              <a:ext uri="{FF2B5EF4-FFF2-40B4-BE49-F238E27FC236}">
                <a16:creationId xmlns:a16="http://schemas.microsoft.com/office/drawing/2014/main" id="{CB548E74-BA28-444A-87BC-3D6EA364D902}"/>
              </a:ext>
            </a:extLst>
          </p:cNvPr>
          <p:cNvSpPr>
            <a:spLocks noChangeShapeType="1"/>
          </p:cNvSpPr>
          <p:nvPr/>
        </p:nvSpPr>
        <p:spPr bwMode="auto">
          <a:xfrm>
            <a:off x="8269288" y="4681538"/>
            <a:ext cx="1587" cy="1641475"/>
          </a:xfrm>
          <a:prstGeom prst="line">
            <a:avLst/>
          </a:prstGeom>
          <a:noFill/>
          <a:ln w="222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34846" name="Text Box 57">
            <a:extLst>
              <a:ext uri="{FF2B5EF4-FFF2-40B4-BE49-F238E27FC236}">
                <a16:creationId xmlns:a16="http://schemas.microsoft.com/office/drawing/2014/main" id="{59F3E2A5-9070-4B0B-9CA0-8B19B4156809}"/>
              </a:ext>
            </a:extLst>
          </p:cNvPr>
          <p:cNvSpPr txBox="1">
            <a:spLocks noChangeArrowheads="1"/>
          </p:cNvSpPr>
          <p:nvPr/>
        </p:nvSpPr>
        <p:spPr bwMode="auto">
          <a:xfrm>
            <a:off x="7515225" y="4249738"/>
            <a:ext cx="18796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a:latin typeface="Times New Roman" panose="02020603050405020304" pitchFamily="18" charset="0"/>
                <a:cs typeface="Times New Roman" panose="02020603050405020304" pitchFamily="18" charset="0"/>
              </a:rPr>
              <a:t>0 </a:t>
            </a:r>
            <a:r>
              <a:rPr lang="en-US" altLang="zh-CN" sz="2200" b="1">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b="1">
                <a:latin typeface="Times New Roman" panose="02020603050405020304" pitchFamily="18" charset="0"/>
                <a:cs typeface="Times New Roman" panose="02020603050405020304" pitchFamily="18" charset="0"/>
              </a:rPr>
              <a:t>Ф </a:t>
            </a:r>
            <a:r>
              <a:rPr lang="en-US" altLang="zh-CN" sz="2200" b="1">
                <a:latin typeface="Times New Roman" panose="02020603050405020304" pitchFamily="18" charset="0"/>
                <a:cs typeface="Times New Roman" panose="02020603050405020304" pitchFamily="18" charset="0"/>
                <a:sym typeface="Symbol" panose="05050102010706020507" pitchFamily="18" charset="2"/>
              </a:rPr>
              <a:t> 360°</a:t>
            </a:r>
          </a:p>
        </p:txBody>
      </p:sp>
      <p:sp>
        <p:nvSpPr>
          <p:cNvPr id="34847" name="Text Box 58">
            <a:extLst>
              <a:ext uri="{FF2B5EF4-FFF2-40B4-BE49-F238E27FC236}">
                <a16:creationId xmlns:a16="http://schemas.microsoft.com/office/drawing/2014/main" id="{944A8C26-CD39-402D-A2DE-E6EAE67FAE80}"/>
              </a:ext>
            </a:extLst>
          </p:cNvPr>
          <p:cNvSpPr txBox="1">
            <a:spLocks noChangeArrowheads="1"/>
          </p:cNvSpPr>
          <p:nvPr/>
        </p:nvSpPr>
        <p:spPr bwMode="auto">
          <a:xfrm>
            <a:off x="717550" y="5200650"/>
            <a:ext cx="604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Times New Roman" panose="02020603050405020304" pitchFamily="18" charset="0"/>
              </a:rPr>
              <a:t>Nodes, or control points, control the shape of the skeleton</a:t>
            </a:r>
          </a:p>
        </p:txBody>
      </p:sp>
      <p:sp>
        <p:nvSpPr>
          <p:cNvPr id="34848" name="AutoShape 59">
            <a:extLst>
              <a:ext uri="{FF2B5EF4-FFF2-40B4-BE49-F238E27FC236}">
                <a16:creationId xmlns:a16="http://schemas.microsoft.com/office/drawing/2014/main" id="{B64BDE20-267C-482B-993D-982A50BA8A6A}"/>
              </a:ext>
            </a:extLst>
          </p:cNvPr>
          <p:cNvSpPr>
            <a:spLocks/>
          </p:cNvSpPr>
          <p:nvPr/>
        </p:nvSpPr>
        <p:spPr bwMode="auto">
          <a:xfrm rot="2210732">
            <a:off x="2317750" y="4164013"/>
            <a:ext cx="280988" cy="917575"/>
          </a:xfrm>
          <a:prstGeom prst="rightBrace">
            <a:avLst>
              <a:gd name="adj1" fmla="val 26411"/>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9" name="Text Box 60">
            <a:extLst>
              <a:ext uri="{FF2B5EF4-FFF2-40B4-BE49-F238E27FC236}">
                <a16:creationId xmlns:a16="http://schemas.microsoft.com/office/drawing/2014/main" id="{8816CAE2-6E73-4804-9ABA-0F7B8028F1FC}"/>
              </a:ext>
            </a:extLst>
          </p:cNvPr>
          <p:cNvSpPr txBox="1">
            <a:spLocks noChangeArrowheads="1"/>
          </p:cNvSpPr>
          <p:nvPr/>
        </p:nvSpPr>
        <p:spPr bwMode="auto">
          <a:xfrm>
            <a:off x="2627313" y="4529138"/>
            <a:ext cx="8382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rPr>
              <a:t>d</a:t>
            </a:r>
          </a:p>
        </p:txBody>
      </p:sp>
      <p:sp>
        <p:nvSpPr>
          <p:cNvPr id="59" name="椭圆 58">
            <a:extLst>
              <a:ext uri="{FF2B5EF4-FFF2-40B4-BE49-F238E27FC236}">
                <a16:creationId xmlns:a16="http://schemas.microsoft.com/office/drawing/2014/main" id="{52500333-1C92-4A63-AF25-67636EA793AA}"/>
              </a:ext>
            </a:extLst>
          </p:cNvPr>
          <p:cNvSpPr/>
          <p:nvPr/>
        </p:nvSpPr>
        <p:spPr bwMode="auto">
          <a:xfrm>
            <a:off x="4451350" y="2863850"/>
            <a:ext cx="1422400" cy="649288"/>
          </a:xfrm>
          <a:prstGeom prst="ellipse">
            <a:avLst/>
          </a:prstGeom>
          <a:noFill/>
          <a:ln w="381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
        <p:nvSpPr>
          <p:cNvPr id="60" name="椭圆 59">
            <a:extLst>
              <a:ext uri="{FF2B5EF4-FFF2-40B4-BE49-F238E27FC236}">
                <a16:creationId xmlns:a16="http://schemas.microsoft.com/office/drawing/2014/main" id="{1322CF79-2246-4147-8AD7-7553670A6FFA}"/>
              </a:ext>
            </a:extLst>
          </p:cNvPr>
          <p:cNvSpPr/>
          <p:nvPr/>
        </p:nvSpPr>
        <p:spPr bwMode="auto">
          <a:xfrm>
            <a:off x="4318000" y="3797300"/>
            <a:ext cx="1289050" cy="649288"/>
          </a:xfrm>
          <a:prstGeom prst="ellipse">
            <a:avLst/>
          </a:prstGeom>
          <a:noFill/>
          <a:ln w="381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fill="hold"/>
                                        <p:tgtEl>
                                          <p:spTgt spid="59"/>
                                        </p:tgtEl>
                                        <p:attrNameLst>
                                          <p:attrName>ppt_x</p:attrName>
                                        </p:attrNameLst>
                                      </p:cBhvr>
                                      <p:tavLst>
                                        <p:tav tm="0">
                                          <p:val>
                                            <p:strVal val="#ppt_x"/>
                                          </p:val>
                                        </p:tav>
                                        <p:tav tm="100000">
                                          <p:val>
                                            <p:strVal val="#ppt_x"/>
                                          </p:val>
                                        </p:tav>
                                      </p:tavLst>
                                    </p:anim>
                                    <p:anim calcmode="lin" valueType="num">
                                      <p:cBhvr additive="base">
                                        <p:cTn id="8"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1000" fill="hold"/>
                                        <p:tgtEl>
                                          <p:spTgt spid="60"/>
                                        </p:tgtEl>
                                        <p:attrNameLst>
                                          <p:attrName>ppt_x</p:attrName>
                                        </p:attrNameLst>
                                      </p:cBhvr>
                                      <p:tavLst>
                                        <p:tav tm="0">
                                          <p:val>
                                            <p:strVal val="#ppt_x"/>
                                          </p:val>
                                        </p:tav>
                                        <p:tav tm="100000">
                                          <p:val>
                                            <p:strVal val="#ppt_x"/>
                                          </p:val>
                                        </p:tav>
                                      </p:tavLst>
                                    </p:anim>
                                    <p:anim calcmode="lin" valueType="num">
                                      <p:cBhvr additive="base">
                                        <p:cTn id="14"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AE60796-4F23-45D4-A490-0AA72A242B83}"/>
              </a:ext>
            </a:extLst>
          </p:cNvPr>
          <p:cNvSpPr>
            <a:spLocks noGrp="1" noChangeArrowheads="1"/>
          </p:cNvSpPr>
          <p:nvPr>
            <p:ph type="title"/>
          </p:nvPr>
        </p:nvSpPr>
        <p:spPr/>
        <p:txBody>
          <a:bodyPr/>
          <a:lstStyle/>
          <a:p>
            <a:r>
              <a:rPr lang="en-US" altLang="zh-CN">
                <a:ea typeface="宋体" panose="02010600030101010101" pitchFamily="2" charset="-122"/>
              </a:rPr>
              <a:t>5.2.2 Physics of Motion</a:t>
            </a:r>
          </a:p>
        </p:txBody>
      </p:sp>
      <p:sp>
        <p:nvSpPr>
          <p:cNvPr id="35843" name="Rectangle 3">
            <a:extLst>
              <a:ext uri="{FF2B5EF4-FFF2-40B4-BE49-F238E27FC236}">
                <a16:creationId xmlns:a16="http://schemas.microsoft.com/office/drawing/2014/main" id="{BEB97227-841C-4DDF-9560-DB22E6189E8D}"/>
              </a:ext>
            </a:extLst>
          </p:cNvPr>
          <p:cNvSpPr>
            <a:spLocks noGrp="1" noChangeArrowheads="1"/>
          </p:cNvSpPr>
          <p:nvPr>
            <p:ph type="body" idx="1"/>
          </p:nvPr>
        </p:nvSpPr>
        <p:spPr bwMode="auto">
          <a:xfrm>
            <a:off x="1100138" y="1243013"/>
            <a:ext cx="8131175" cy="3654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Apply forces to </a:t>
            </a:r>
            <a:r>
              <a:rPr lang="en-US" altLang="zh-CN" dirty="0">
                <a:solidFill>
                  <a:srgbClr val="FF0000"/>
                </a:solidFill>
                <a:ea typeface="宋体" panose="02010600030101010101" pitchFamily="2" charset="-122"/>
              </a:rPr>
              <a:t>control points</a:t>
            </a:r>
          </a:p>
          <a:p>
            <a:endParaRPr lang="en-US" altLang="zh-CN" dirty="0">
              <a:ea typeface="宋体" panose="02010600030101010101" pitchFamily="2" charset="-122"/>
            </a:endParaRPr>
          </a:p>
          <a:p>
            <a:r>
              <a:rPr lang="en-US" altLang="zh-CN" dirty="0">
                <a:ea typeface="宋体" panose="02010600030101010101" pitchFamily="2" charset="-122"/>
              </a:rPr>
              <a:t>Use </a:t>
            </a:r>
            <a:r>
              <a:rPr lang="en-US" altLang="zh-CN" dirty="0">
                <a:solidFill>
                  <a:srgbClr val="FF0000"/>
                </a:solidFill>
                <a:ea typeface="宋体" panose="02010600030101010101" pitchFamily="2" charset="-122"/>
              </a:rPr>
              <a:t>torque</a:t>
            </a:r>
            <a:r>
              <a:rPr lang="en-US" altLang="zh-CN" dirty="0">
                <a:ea typeface="宋体" panose="02010600030101010101" pitchFamily="2" charset="-122"/>
              </a:rPr>
              <a:t> for resulting motion of control points</a:t>
            </a:r>
          </a:p>
          <a:p>
            <a:pPr lvl="1"/>
            <a:r>
              <a:rPr lang="en-US" altLang="zh-CN" i="1" dirty="0" err="1">
                <a:ea typeface="宋体" panose="02010600030101010101" pitchFamily="2" charset="-122"/>
              </a:rPr>
              <a:t>M</a:t>
            </a:r>
            <a:r>
              <a:rPr lang="en-US" altLang="zh-CN" i="1" baseline="-25000" dirty="0" err="1">
                <a:ea typeface="宋体" panose="02010600030101010101" pitchFamily="2" charset="-122"/>
              </a:rPr>
              <a:t>θspring</a:t>
            </a:r>
            <a:r>
              <a:rPr lang="en-US" altLang="zh-CN" i="1" baseline="-25000" dirty="0">
                <a:ea typeface="宋体" panose="02010600030101010101" pitchFamily="2" charset="-122"/>
              </a:rPr>
              <a:t>, </a:t>
            </a:r>
            <a:r>
              <a:rPr lang="en-US" altLang="zh-CN" i="1" dirty="0" err="1">
                <a:ea typeface="宋体" panose="02010600030101010101" pitchFamily="2" charset="-122"/>
              </a:rPr>
              <a:t>M</a:t>
            </a:r>
            <a:r>
              <a:rPr lang="en-US" altLang="zh-CN" i="1" baseline="-25000" dirty="0" err="1">
                <a:ea typeface="宋体" panose="02010600030101010101" pitchFamily="2" charset="-122"/>
              </a:rPr>
              <a:t>Φspring</a:t>
            </a:r>
            <a:r>
              <a:rPr lang="en-US" altLang="zh-CN" i="1" baseline="-25000" dirty="0">
                <a:ea typeface="宋体" panose="02010600030101010101" pitchFamily="2" charset="-122"/>
              </a:rPr>
              <a:t> </a:t>
            </a:r>
            <a:r>
              <a:rPr lang="en-US" altLang="zh-CN" dirty="0">
                <a:ea typeface="宋体" panose="02010600030101010101" pitchFamily="2" charset="-122"/>
              </a:rPr>
              <a:t>between two segments</a:t>
            </a:r>
          </a:p>
          <a:p>
            <a:pPr lvl="1"/>
            <a:r>
              <a:rPr lang="en-US" altLang="zh-CN" i="1" dirty="0" err="1">
                <a:ea typeface="宋体" panose="02010600030101010101" pitchFamily="2" charset="-122"/>
              </a:rPr>
              <a:t>M</a:t>
            </a:r>
            <a:r>
              <a:rPr lang="en-US" altLang="zh-CN" i="1" baseline="-25000" dirty="0" err="1">
                <a:ea typeface="宋体" panose="02010600030101010101" pitchFamily="2" charset="-122"/>
              </a:rPr>
              <a:t>θexternal</a:t>
            </a:r>
            <a:r>
              <a:rPr lang="en-US" altLang="zh-CN" i="1" baseline="-25000" dirty="0">
                <a:ea typeface="宋体" panose="02010600030101010101" pitchFamily="2" charset="-122"/>
              </a:rPr>
              <a:t>, </a:t>
            </a:r>
            <a:r>
              <a:rPr lang="en-US" altLang="zh-CN" i="1" dirty="0" err="1">
                <a:ea typeface="宋体" panose="02010600030101010101" pitchFamily="2" charset="-122"/>
              </a:rPr>
              <a:t>M</a:t>
            </a:r>
            <a:r>
              <a:rPr lang="en-US" altLang="zh-CN" i="1" baseline="-25000" dirty="0" err="1">
                <a:ea typeface="宋体" panose="02010600030101010101" pitchFamily="2" charset="-122"/>
              </a:rPr>
              <a:t>Φexternal</a:t>
            </a:r>
            <a:r>
              <a:rPr lang="en-US" altLang="zh-CN" i="1" baseline="-25000" dirty="0">
                <a:ea typeface="宋体" panose="02010600030101010101" pitchFamily="2" charset="-122"/>
              </a:rPr>
              <a:t> </a:t>
            </a:r>
            <a:r>
              <a:rPr lang="en-US" altLang="zh-CN" dirty="0">
                <a:ea typeface="宋体" panose="02010600030101010101" pitchFamily="2" charset="-122"/>
              </a:rPr>
              <a:t>from external forces </a:t>
            </a:r>
          </a:p>
          <a:p>
            <a:pPr lvl="2"/>
            <a:r>
              <a:rPr lang="en-US" altLang="zh-CN" sz="2800" dirty="0">
                <a:ea typeface="宋体" panose="02010600030101010101" pitchFamily="2" charset="-122"/>
              </a:rPr>
              <a:t>Gravity, Wind</a:t>
            </a:r>
          </a:p>
        </p:txBody>
      </p:sp>
      <p:sp>
        <p:nvSpPr>
          <p:cNvPr id="35844" name="Rectangle 5">
            <a:extLst>
              <a:ext uri="{FF2B5EF4-FFF2-40B4-BE49-F238E27FC236}">
                <a16:creationId xmlns:a16="http://schemas.microsoft.com/office/drawing/2014/main" id="{FA2CF53A-3512-4CBB-9F6C-62A2719182AF}"/>
              </a:ext>
            </a:extLst>
          </p:cNvPr>
          <p:cNvSpPr>
            <a:spLocks noChangeAspect="1" noChangeArrowheads="1"/>
          </p:cNvSpPr>
          <p:nvPr/>
        </p:nvSpPr>
        <p:spPr bwMode="auto">
          <a:xfrm>
            <a:off x="2598738" y="5527675"/>
            <a:ext cx="4694237"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θ</a:t>
            </a:r>
            <a:r>
              <a:rPr lang="en-US" altLang="zh-CN" sz="3200" b="1" i="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θspring </a:t>
            </a:r>
            <a:r>
              <a:rPr lang="en-US" altLang="zh-CN" sz="3200" b="1" i="1">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θexternal</a:t>
            </a:r>
          </a:p>
          <a:p>
            <a:pPr eaLnBrk="1" hangingPunct="1">
              <a:lnSpc>
                <a:spcPct val="80000"/>
              </a:lnSpc>
              <a:spcBef>
                <a:spcPct val="50000"/>
              </a:spcBef>
            </a:pP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Φ</a:t>
            </a:r>
            <a:r>
              <a:rPr lang="en-US" altLang="zh-CN" sz="3200" b="1" i="1">
                <a:latin typeface="Times New Roman" panose="02020603050405020304" pitchFamily="18" charset="0"/>
                <a:cs typeface="Times New Roman" panose="02020603050405020304" pitchFamily="18" charset="0"/>
              </a:rPr>
              <a:t> = </a:t>
            </a: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Φspring </a:t>
            </a:r>
            <a:r>
              <a:rPr lang="en-US" altLang="zh-CN" sz="3200" b="1" i="1">
                <a:latin typeface="Times New Roman" panose="02020603050405020304" pitchFamily="18" charset="0"/>
                <a:cs typeface="Times New Roman" panose="02020603050405020304" pitchFamily="18" charset="0"/>
              </a:rPr>
              <a:t>+ </a:t>
            </a:r>
            <a:r>
              <a:rPr lang="en-US" altLang="zh-CN" sz="3200" b="1" i="1">
                <a:latin typeface="Times New Roman" panose="02020603050405020304" pitchFamily="18" charset="0"/>
              </a:rPr>
              <a:t>M</a:t>
            </a:r>
            <a:r>
              <a:rPr lang="en-US" altLang="zh-CN" sz="3200" b="1" i="1" baseline="-25000">
                <a:latin typeface="Times New Roman" panose="02020603050405020304" pitchFamily="18" charset="0"/>
                <a:cs typeface="Times New Roman" panose="02020603050405020304" pitchFamily="18" charset="0"/>
              </a:rPr>
              <a:t>Φexternal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843">
                                            <p:txEl>
                                              <p:pRg st="2" end="2"/>
                                            </p:txEl>
                                          </p:spTgt>
                                        </p:tgtEl>
                                        <p:attrNameLst>
                                          <p:attrName>style.visibility</p:attrName>
                                        </p:attrNameLst>
                                      </p:cBhvr>
                                      <p:to>
                                        <p:strVal val="visible"/>
                                      </p:to>
                                    </p:set>
                                    <p:animEffect transition="in" filter="fade">
                                      <p:cBhvr>
                                        <p:cTn id="14" dur="1000"/>
                                        <p:tgtEl>
                                          <p:spTgt spid="35843">
                                            <p:txEl>
                                              <p:pRg st="2" end="2"/>
                                            </p:txEl>
                                          </p:spTgt>
                                        </p:tgtEl>
                                      </p:cBhvr>
                                    </p:animEffect>
                                    <p:anim calcmode="lin" valueType="num">
                                      <p:cBhvr>
                                        <p:cTn id="15"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84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animEffect transition="in" filter="fade">
                                      <p:cBhvr>
                                        <p:cTn id="19" dur="1000"/>
                                        <p:tgtEl>
                                          <p:spTgt spid="35843">
                                            <p:txEl>
                                              <p:pRg st="3" end="3"/>
                                            </p:txEl>
                                          </p:spTgt>
                                        </p:tgtEl>
                                      </p:cBhvr>
                                    </p:animEffect>
                                    <p:anim calcmode="lin" valueType="num">
                                      <p:cBhvr>
                                        <p:cTn id="20"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584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843">
                                            <p:txEl>
                                              <p:pRg st="4" end="4"/>
                                            </p:txEl>
                                          </p:spTgt>
                                        </p:tgtEl>
                                        <p:attrNameLst>
                                          <p:attrName>style.visibility</p:attrName>
                                        </p:attrNameLst>
                                      </p:cBhvr>
                                      <p:to>
                                        <p:strVal val="visible"/>
                                      </p:to>
                                    </p:set>
                                    <p:animEffect transition="in" filter="fade">
                                      <p:cBhvr>
                                        <p:cTn id="24" dur="1000"/>
                                        <p:tgtEl>
                                          <p:spTgt spid="35843">
                                            <p:txEl>
                                              <p:pRg st="4" end="4"/>
                                            </p:txEl>
                                          </p:spTgt>
                                        </p:tgtEl>
                                      </p:cBhvr>
                                    </p:animEffect>
                                    <p:anim calcmode="lin" valueType="num">
                                      <p:cBhvr>
                                        <p:cTn id="25" dur="10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584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5843">
                                            <p:txEl>
                                              <p:pRg st="5" end="5"/>
                                            </p:txEl>
                                          </p:spTgt>
                                        </p:tgtEl>
                                        <p:attrNameLst>
                                          <p:attrName>style.visibility</p:attrName>
                                        </p:attrNameLst>
                                      </p:cBhvr>
                                      <p:to>
                                        <p:strVal val="visible"/>
                                      </p:to>
                                    </p:set>
                                    <p:animEffect transition="in" filter="fade">
                                      <p:cBhvr>
                                        <p:cTn id="29" dur="1000"/>
                                        <p:tgtEl>
                                          <p:spTgt spid="35843">
                                            <p:txEl>
                                              <p:pRg st="5" end="5"/>
                                            </p:txEl>
                                          </p:spTgt>
                                        </p:tgtEl>
                                      </p:cBhvr>
                                    </p:animEffect>
                                    <p:anim calcmode="lin" valueType="num">
                                      <p:cBhvr>
                                        <p:cTn id="30" dur="10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584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5844"/>
                                        </p:tgtEl>
                                        <p:attrNameLst>
                                          <p:attrName>style.visibility</p:attrName>
                                        </p:attrNameLst>
                                      </p:cBhvr>
                                      <p:to>
                                        <p:strVal val="visible"/>
                                      </p:to>
                                    </p:set>
                                    <p:animEffect transition="in" filter="wipe(left)">
                                      <p:cBhvr>
                                        <p:cTn id="36"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58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2">
            <a:extLst>
              <a:ext uri="{FF2B5EF4-FFF2-40B4-BE49-F238E27FC236}">
                <a16:creationId xmlns:a16="http://schemas.microsoft.com/office/drawing/2014/main" id="{22951902-01D5-44D5-A8BC-D7097AB3D1D9}"/>
              </a:ext>
            </a:extLst>
          </p:cNvPr>
          <p:cNvSpPr>
            <a:spLocks noChangeArrowheads="1"/>
          </p:cNvSpPr>
          <p:nvPr/>
        </p:nvSpPr>
        <p:spPr bwMode="auto">
          <a:xfrm>
            <a:off x="419100" y="3387725"/>
            <a:ext cx="9253538" cy="3281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7" name="Rectangle 11">
            <a:extLst>
              <a:ext uri="{FF2B5EF4-FFF2-40B4-BE49-F238E27FC236}">
                <a16:creationId xmlns:a16="http://schemas.microsoft.com/office/drawing/2014/main" id="{E3B94815-E314-4655-B0A9-51C9C87488D6}"/>
              </a:ext>
            </a:extLst>
          </p:cNvPr>
          <p:cNvSpPr>
            <a:spLocks noChangeArrowheads="1"/>
          </p:cNvSpPr>
          <p:nvPr/>
        </p:nvSpPr>
        <p:spPr bwMode="auto">
          <a:xfrm>
            <a:off x="419100" y="1314450"/>
            <a:ext cx="9253538" cy="1900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8" name="Rectangle 4">
            <a:extLst>
              <a:ext uri="{FF2B5EF4-FFF2-40B4-BE49-F238E27FC236}">
                <a16:creationId xmlns:a16="http://schemas.microsoft.com/office/drawing/2014/main" id="{8D532BE1-D34B-4C4F-8ECB-CD42C6004944}"/>
              </a:ext>
            </a:extLst>
          </p:cNvPr>
          <p:cNvSpPr>
            <a:spLocks noGrp="1" noChangeArrowheads="1"/>
          </p:cNvSpPr>
          <p:nvPr>
            <p:ph type="title"/>
          </p:nvPr>
        </p:nvSpPr>
        <p:spPr/>
        <p:txBody>
          <a:bodyPr/>
          <a:lstStyle/>
          <a:p>
            <a:r>
              <a:rPr lang="en-US" altLang="zh-CN">
                <a:ea typeface="宋体" panose="02010600030101010101" pitchFamily="2" charset="-122"/>
              </a:rPr>
              <a:t>5.2.2 Physics of Motion</a:t>
            </a:r>
          </a:p>
        </p:txBody>
      </p:sp>
      <p:sp>
        <p:nvSpPr>
          <p:cNvPr id="36869" name="Text Box 7">
            <a:extLst>
              <a:ext uri="{FF2B5EF4-FFF2-40B4-BE49-F238E27FC236}">
                <a16:creationId xmlns:a16="http://schemas.microsoft.com/office/drawing/2014/main" id="{DA1D7753-C0FF-4033-9E21-4703FB4FF6B0}"/>
              </a:ext>
            </a:extLst>
          </p:cNvPr>
          <p:cNvSpPr txBox="1">
            <a:spLocks noChangeArrowheads="1"/>
          </p:cNvSpPr>
          <p:nvPr/>
        </p:nvSpPr>
        <p:spPr bwMode="auto">
          <a:xfrm>
            <a:off x="4799013" y="1487488"/>
            <a:ext cx="473075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Times New Roman" panose="02020603050405020304" pitchFamily="18" charset="0"/>
              </a:rPr>
              <a:t>where </a:t>
            </a:r>
            <a:r>
              <a:rPr lang="en-US" altLang="zh-CN" sz="2800" b="1" i="1" dirty="0" err="1">
                <a:latin typeface="Times New Roman" panose="02020603050405020304" pitchFamily="18" charset="0"/>
              </a:rPr>
              <a:t>k</a:t>
            </a:r>
            <a:r>
              <a:rPr lang="en-US" altLang="zh-CN" sz="2800" b="1" baseline="-25000" dirty="0" err="1">
                <a:latin typeface="Times New Roman" panose="02020603050405020304" pitchFamily="18" charset="0"/>
                <a:cs typeface="Times New Roman" panose="02020603050405020304" pitchFamily="18" charset="0"/>
              </a:rPr>
              <a:t>θ</a:t>
            </a:r>
            <a:r>
              <a:rPr lang="en-US" altLang="zh-CN" sz="2800" b="1" baseline="-250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and </a:t>
            </a:r>
            <a:r>
              <a:rPr lang="en-US" altLang="zh-CN" sz="2800" b="1" i="1" dirty="0" err="1">
                <a:latin typeface="Times New Roman" panose="02020603050405020304" pitchFamily="18" charset="0"/>
              </a:rPr>
              <a:t>k</a:t>
            </a:r>
            <a:r>
              <a:rPr lang="en-US" altLang="zh-CN" sz="2800" b="1" baseline="-25000" dirty="0" err="1">
                <a:latin typeface="Times New Roman" panose="02020603050405020304" pitchFamily="18" charset="0"/>
                <a:cs typeface="Times New Roman" panose="02020603050405020304" pitchFamily="18" charset="0"/>
              </a:rPr>
              <a:t>Φ</a:t>
            </a:r>
            <a:r>
              <a:rPr lang="en-US" altLang="zh-CN" sz="2800" b="1" dirty="0">
                <a:latin typeface="Times New Roman" panose="02020603050405020304" pitchFamily="18" charset="0"/>
                <a:cs typeface="Times New Roman" panose="02020603050405020304" pitchFamily="18" charset="0"/>
              </a:rPr>
              <a:t> are spring constants and </a:t>
            </a:r>
            <a:r>
              <a:rPr lang="en-US" altLang="zh-CN" sz="2800" b="1" i="1" dirty="0">
                <a:latin typeface="Times New Roman" panose="02020603050405020304" pitchFamily="18" charset="0"/>
                <a:cs typeface="Times New Roman" panose="02020603050405020304" pitchFamily="18" charset="0"/>
              </a:rPr>
              <a:t>θ</a:t>
            </a:r>
            <a:r>
              <a:rPr lang="en-US" altLang="zh-CN" sz="2800" b="1" i="1" baseline="-25000" dirty="0">
                <a:latin typeface="Times New Roman" panose="02020603050405020304" pitchFamily="18" charset="0"/>
                <a:cs typeface="Times New Roman" panose="02020603050405020304" pitchFamily="18" charset="0"/>
              </a:rPr>
              <a:t>0 </a:t>
            </a:r>
            <a:r>
              <a:rPr lang="en-US" altLang="zh-CN" sz="2800" b="1" dirty="0">
                <a:latin typeface="Times New Roman" panose="02020603050405020304" pitchFamily="18" charset="0"/>
                <a:cs typeface="Times New Roman" panose="02020603050405020304" pitchFamily="18" charset="0"/>
              </a:rPr>
              <a:t>and </a:t>
            </a:r>
            <a:r>
              <a:rPr lang="en-US" altLang="zh-CN" sz="2800" b="1" i="1" dirty="0">
                <a:latin typeface="Times New Roman" panose="02020603050405020304" pitchFamily="18" charset="0"/>
                <a:cs typeface="Times New Roman" panose="02020603050405020304" pitchFamily="18" charset="0"/>
              </a:rPr>
              <a:t>Φ</a:t>
            </a:r>
            <a:r>
              <a:rPr lang="en-US" altLang="zh-CN" sz="2800" b="1" i="1" baseline="-25000" dirty="0">
                <a:latin typeface="Times New Roman" panose="02020603050405020304" pitchFamily="18" charset="0"/>
                <a:cs typeface="Times New Roman" panose="02020603050405020304" pitchFamily="18" charset="0"/>
              </a:rPr>
              <a:t>0</a:t>
            </a:r>
            <a:r>
              <a:rPr lang="en-US" altLang="zh-CN" sz="2800" b="1" i="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are initial angles</a:t>
            </a:r>
            <a:endParaRPr lang="en-US" altLang="zh-CN" sz="2800" b="1" baseline="-25000" dirty="0">
              <a:latin typeface="Times New Roman" panose="02020603050405020304" pitchFamily="18" charset="0"/>
              <a:cs typeface="Times New Roman" panose="02020603050405020304" pitchFamily="18" charset="0"/>
            </a:endParaRPr>
          </a:p>
        </p:txBody>
      </p:sp>
      <p:sp>
        <p:nvSpPr>
          <p:cNvPr id="36870" name="Text Box 8">
            <a:extLst>
              <a:ext uri="{FF2B5EF4-FFF2-40B4-BE49-F238E27FC236}">
                <a16:creationId xmlns:a16="http://schemas.microsoft.com/office/drawing/2014/main" id="{5697090F-4F0D-41E8-92C0-0EF86FA23CC2}"/>
              </a:ext>
            </a:extLst>
          </p:cNvPr>
          <p:cNvSpPr txBox="1">
            <a:spLocks noChangeArrowheads="1"/>
          </p:cNvSpPr>
          <p:nvPr/>
        </p:nvSpPr>
        <p:spPr bwMode="auto">
          <a:xfrm>
            <a:off x="4525963" y="3387725"/>
            <a:ext cx="5113337"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61950" indent="-3619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 typeface="Wingdings" panose="05000000000000000000" pitchFamily="2" charset="2"/>
              <a:buChar char="l"/>
            </a:pPr>
            <a:r>
              <a:rPr lang="en-US" altLang="zh-CN" sz="2800" b="1" i="1">
                <a:latin typeface="Times New Roman" panose="02020603050405020304" pitchFamily="18" charset="0"/>
                <a:cs typeface="Times New Roman" panose="02020603050405020304" pitchFamily="18" charset="0"/>
              </a:rPr>
              <a:t>u</a:t>
            </a:r>
            <a:r>
              <a:rPr lang="en-US" altLang="zh-CN" sz="2800" b="1">
                <a:latin typeface="Times New Roman" panose="02020603050405020304" pitchFamily="18" charset="0"/>
                <a:cs typeface="Times New Roman" panose="02020603050405020304" pitchFamily="18" charset="0"/>
              </a:rPr>
              <a:t> is </a:t>
            </a:r>
            <a:r>
              <a:rPr lang="en-US" altLang="zh-CN" sz="2800" b="1" i="1">
                <a:latin typeface="Times New Roman" panose="02020603050405020304" pitchFamily="18" charset="0"/>
                <a:cs typeface="Times New Roman" panose="02020603050405020304" pitchFamily="18" charset="0"/>
              </a:rPr>
              <a:t>(1/2)d, </a:t>
            </a:r>
            <a:endParaRPr lang="en-US" altLang="zh-CN" sz="2800" b="1">
              <a:latin typeface="Times New Roman" panose="02020603050405020304" pitchFamily="18" charset="0"/>
              <a:cs typeface="Times New Roman" panose="02020603050405020304" pitchFamily="18" charset="0"/>
            </a:endParaRPr>
          </a:p>
          <a:p>
            <a:pPr eaLnBrk="1" hangingPunct="1">
              <a:lnSpc>
                <a:spcPct val="110000"/>
              </a:lnSpc>
              <a:spcBef>
                <a:spcPts val="600"/>
              </a:spcBef>
              <a:buFont typeface="Wingdings" panose="05000000000000000000" pitchFamily="2" charset="2"/>
              <a:buChar char="l"/>
            </a:pPr>
            <a:r>
              <a:rPr lang="en-US" altLang="zh-CN" sz="2800" b="1" i="1">
                <a:latin typeface="Times New Roman" panose="02020603050405020304" pitchFamily="18" charset="0"/>
                <a:cs typeface="Times New Roman" panose="02020603050405020304" pitchFamily="18" charset="0"/>
              </a:rPr>
              <a:t>d </a:t>
            </a:r>
            <a:r>
              <a:rPr lang="en-US" altLang="zh-CN" sz="2800" b="1">
                <a:latin typeface="Times New Roman" panose="02020603050405020304" pitchFamily="18" charset="0"/>
                <a:cs typeface="Times New Roman" panose="02020603050405020304" pitchFamily="18" charset="0"/>
              </a:rPr>
              <a:t>is the length of a segment of hair</a:t>
            </a:r>
          </a:p>
          <a:p>
            <a:pPr eaLnBrk="1" hangingPunct="1">
              <a:lnSpc>
                <a:spcPct val="110000"/>
              </a:lnSpc>
              <a:spcBef>
                <a:spcPts val="600"/>
              </a:spcBef>
              <a:buFont typeface="Wingdings" panose="05000000000000000000" pitchFamily="2" charset="2"/>
              <a:buChar char="l"/>
            </a:pPr>
            <a:r>
              <a:rPr lang="en-US" altLang="zh-CN" sz="2800" b="1" i="1">
                <a:latin typeface="Times New Roman" panose="02020603050405020304" pitchFamily="18" charset="0"/>
                <a:cs typeface="Times New Roman" panose="02020603050405020304" pitchFamily="18" charset="0"/>
              </a:rPr>
              <a:t>v </a:t>
            </a:r>
            <a:r>
              <a:rPr lang="en-US" altLang="zh-CN" sz="2800" b="1">
                <a:latin typeface="Times New Roman" panose="02020603050405020304" pitchFamily="18" charset="0"/>
                <a:cs typeface="Times New Roman" panose="02020603050405020304" pitchFamily="18" charset="0"/>
              </a:rPr>
              <a:t>is the half length of the segment that is the projection of </a:t>
            </a:r>
            <a:r>
              <a:rPr lang="en-US" altLang="zh-CN" sz="2800" b="1" i="1">
                <a:latin typeface="Times New Roman" panose="02020603050405020304" pitchFamily="18" charset="0"/>
                <a:cs typeface="Times New Roman" panose="02020603050405020304" pitchFamily="18" charset="0"/>
              </a:rPr>
              <a:t>s</a:t>
            </a:r>
            <a:r>
              <a:rPr lang="en-US" altLang="zh-CN" sz="2800" b="1" i="1" baseline="-25000">
                <a:latin typeface="Times New Roman" panose="02020603050405020304" pitchFamily="18" charset="0"/>
                <a:cs typeface="Times New Roman" panose="02020603050405020304" pitchFamily="18" charset="0"/>
              </a:rPr>
              <a:t>i</a:t>
            </a:r>
            <a:r>
              <a:rPr lang="en-US" altLang="zh-CN" sz="2800" b="1">
                <a:latin typeface="Times New Roman" panose="02020603050405020304" pitchFamily="18" charset="0"/>
                <a:cs typeface="Times New Roman" panose="02020603050405020304" pitchFamily="18" charset="0"/>
              </a:rPr>
              <a:t> onto the </a:t>
            </a:r>
            <a:r>
              <a:rPr lang="en-US" altLang="zh-CN" sz="2800" b="1" i="1">
                <a:latin typeface="Times New Roman" panose="02020603050405020304" pitchFamily="18" charset="0"/>
                <a:cs typeface="Times New Roman" panose="02020603050405020304" pitchFamily="18" charset="0"/>
              </a:rPr>
              <a:t>Φ </a:t>
            </a:r>
            <a:r>
              <a:rPr lang="en-US" altLang="zh-CN" sz="2800" b="1">
                <a:latin typeface="Times New Roman" panose="02020603050405020304" pitchFamily="18" charset="0"/>
                <a:cs typeface="Times New Roman" panose="02020603050405020304" pitchFamily="18" charset="0"/>
              </a:rPr>
              <a:t>plane.</a:t>
            </a:r>
            <a:endParaRPr lang="en-US" altLang="zh-CN" sz="2800" b="1" i="1">
              <a:latin typeface="Times New Roman" panose="02020603050405020304" pitchFamily="18" charset="0"/>
              <a:cs typeface="Times New Roman" panose="02020603050405020304" pitchFamily="18" charset="0"/>
            </a:endParaRPr>
          </a:p>
        </p:txBody>
      </p:sp>
      <p:pic>
        <p:nvPicPr>
          <p:cNvPr id="36871" name="Picture 9">
            <a:extLst>
              <a:ext uri="{FF2B5EF4-FFF2-40B4-BE49-F238E27FC236}">
                <a16:creationId xmlns:a16="http://schemas.microsoft.com/office/drawing/2014/main" id="{725F91F3-C622-4127-A4B7-9E99EDE30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88" t="11008" r="8807" b="14917"/>
          <a:stretch>
            <a:fillRect/>
          </a:stretch>
        </p:blipFill>
        <p:spPr bwMode="auto">
          <a:xfrm>
            <a:off x="666750" y="1528763"/>
            <a:ext cx="364807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0">
            <a:extLst>
              <a:ext uri="{FF2B5EF4-FFF2-40B4-BE49-F238E27FC236}">
                <a16:creationId xmlns:a16="http://schemas.microsoft.com/office/drawing/2014/main" id="{1DA9E38F-E255-4BA1-A77B-0192DD2E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224" t="15120" r="17183" b="21704"/>
          <a:stretch>
            <a:fillRect/>
          </a:stretch>
        </p:blipFill>
        <p:spPr bwMode="auto">
          <a:xfrm>
            <a:off x="742950" y="3886200"/>
            <a:ext cx="36274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866"/>
                                        </p:tgtEl>
                                        <p:attrNameLst>
                                          <p:attrName>style.visibility</p:attrName>
                                        </p:attrNameLst>
                                      </p:cBhvr>
                                      <p:to>
                                        <p:strVal val="visible"/>
                                      </p:to>
                                    </p:set>
                                    <p:animEffect transition="in" filter="wipe(left)">
                                      <p:cBhvr>
                                        <p:cTn id="10" dur="500"/>
                                        <p:tgtEl>
                                          <p:spTgt spid="3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B8CBAA6-FE9F-413C-B866-9E0D067F1778}"/>
              </a:ext>
            </a:extLst>
          </p:cNvPr>
          <p:cNvSpPr>
            <a:spLocks noGrp="1" noChangeArrowheads="1"/>
          </p:cNvSpPr>
          <p:nvPr>
            <p:ph type="title"/>
          </p:nvPr>
        </p:nvSpPr>
        <p:spPr/>
        <p:txBody>
          <a:bodyPr/>
          <a:lstStyle/>
          <a:p>
            <a:r>
              <a:rPr lang="en-US" altLang="zh-CN">
                <a:ea typeface="宋体" panose="02010600030101010101" pitchFamily="2" charset="-122"/>
              </a:rPr>
              <a:t>5.2.3 Collision</a:t>
            </a:r>
          </a:p>
        </p:txBody>
      </p:sp>
      <p:sp>
        <p:nvSpPr>
          <p:cNvPr id="37891" name="Rectangle 3">
            <a:extLst>
              <a:ext uri="{FF2B5EF4-FFF2-40B4-BE49-F238E27FC236}">
                <a16:creationId xmlns:a16="http://schemas.microsoft.com/office/drawing/2014/main" id="{2AF3C73B-14AE-478B-8BE9-E78A91302E87}"/>
              </a:ext>
            </a:extLst>
          </p:cNvPr>
          <p:cNvSpPr>
            <a:spLocks noGrp="1" noChangeArrowheads="1"/>
          </p:cNvSpPr>
          <p:nvPr>
            <p:ph type="body" idx="1"/>
          </p:nvPr>
        </p:nvSpPr>
        <p:spPr bwMode="auto">
          <a:xfrm>
            <a:off x="600075" y="1457325"/>
            <a:ext cx="8929688" cy="4081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solidFill>
                  <a:srgbClr val="FF0000"/>
                </a:solidFill>
                <a:ea typeface="宋体" panose="02010600030101010101" pitchFamily="2" charset="-122"/>
              </a:rPr>
              <a:t>Hair-Hair </a:t>
            </a:r>
            <a:r>
              <a:rPr lang="en-US" altLang="zh-CN" dirty="0">
                <a:ea typeface="宋体" panose="02010600030101010101" pitchFamily="2" charset="-122"/>
              </a:rPr>
              <a:t>collision </a:t>
            </a:r>
            <a:r>
              <a:rPr lang="en-US" altLang="zh-CN" dirty="0">
                <a:solidFill>
                  <a:srgbClr val="FF0000"/>
                </a:solidFill>
                <a:ea typeface="宋体" panose="02010600030101010101" pitchFamily="2" charset="-122"/>
              </a:rPr>
              <a:t>ignored</a:t>
            </a:r>
          </a:p>
          <a:p>
            <a:endParaRPr lang="en-US" altLang="zh-CN" dirty="0">
              <a:ea typeface="宋体" panose="02010600030101010101" pitchFamily="2" charset="-122"/>
            </a:endParaRPr>
          </a:p>
          <a:p>
            <a:r>
              <a:rPr lang="en-US" altLang="zh-CN" dirty="0">
                <a:ea typeface="宋体" panose="02010600030101010101" pitchFamily="2" charset="-122"/>
              </a:rPr>
              <a:t>Collision Detection with </a:t>
            </a:r>
            <a:r>
              <a:rPr lang="en-US" altLang="zh-CN" dirty="0">
                <a:solidFill>
                  <a:srgbClr val="FF0000"/>
                </a:solidFill>
                <a:ea typeface="宋体" panose="02010600030101010101" pitchFamily="2" charset="-122"/>
              </a:rPr>
              <a:t>Head and Body</a:t>
            </a:r>
          </a:p>
          <a:p>
            <a:pPr lvl="1"/>
            <a:r>
              <a:rPr lang="en-US" altLang="zh-CN" dirty="0">
                <a:ea typeface="宋体" panose="02010600030101010101" pitchFamily="2" charset="-122"/>
              </a:rPr>
              <a:t>Divide human body into several parts and create a </a:t>
            </a:r>
            <a:r>
              <a:rPr lang="en-US" altLang="zh-CN" dirty="0">
                <a:solidFill>
                  <a:srgbClr val="FF0000"/>
                </a:solidFill>
                <a:ea typeface="宋体" panose="02010600030101010101" pitchFamily="2" charset="-122"/>
              </a:rPr>
              <a:t>cylindrical</a:t>
            </a:r>
            <a:r>
              <a:rPr lang="en-US" altLang="zh-CN" dirty="0">
                <a:ea typeface="宋体" panose="02010600030101010101" pitchFamily="2" charset="-122"/>
              </a:rPr>
              <a:t> representation</a:t>
            </a:r>
          </a:p>
          <a:p>
            <a:pPr lvl="2">
              <a:buFont typeface="Wingdings" panose="05000000000000000000" pitchFamily="2" charset="2"/>
              <a:buChar char="u"/>
            </a:pPr>
            <a:r>
              <a:rPr lang="en-US" altLang="zh-CN" sz="2800" dirty="0">
                <a:ea typeface="宋体" panose="02010600030101010101" pitchFamily="2" charset="-122"/>
              </a:rPr>
              <a:t>Collision detection reduced to checking for control points inside or outside of cylinders</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fade">
                                      <p:cBhvr>
                                        <p:cTn id="7" dur="1000"/>
                                        <p:tgtEl>
                                          <p:spTgt spid="37891">
                                            <p:txEl>
                                              <p:pRg st="0" end="0"/>
                                            </p:txEl>
                                          </p:spTgt>
                                        </p:tgtEl>
                                      </p:cBhvr>
                                    </p:animEffect>
                                    <p:anim calcmode="lin" valueType="num">
                                      <p:cBhvr>
                                        <p:cTn id="8" dur="10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8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891">
                                            <p:txEl>
                                              <p:pRg st="2" end="2"/>
                                            </p:txEl>
                                          </p:spTgt>
                                        </p:tgtEl>
                                        <p:attrNameLst>
                                          <p:attrName>style.visibility</p:attrName>
                                        </p:attrNameLst>
                                      </p:cBhvr>
                                      <p:to>
                                        <p:strVal val="visible"/>
                                      </p:to>
                                    </p:set>
                                    <p:animEffect transition="in" filter="fade">
                                      <p:cBhvr>
                                        <p:cTn id="14" dur="1000"/>
                                        <p:tgtEl>
                                          <p:spTgt spid="37891">
                                            <p:txEl>
                                              <p:pRg st="2" end="2"/>
                                            </p:txEl>
                                          </p:spTgt>
                                        </p:tgtEl>
                                      </p:cBhvr>
                                    </p:animEffect>
                                    <p:anim calcmode="lin" valueType="num">
                                      <p:cBhvr>
                                        <p:cTn id="15" dur="10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7891">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animEffect transition="in" filter="fade">
                                      <p:cBhvr>
                                        <p:cTn id="19" dur="1000"/>
                                        <p:tgtEl>
                                          <p:spTgt spid="37891">
                                            <p:txEl>
                                              <p:pRg st="3" end="3"/>
                                            </p:txEl>
                                          </p:spTgt>
                                        </p:tgtEl>
                                      </p:cBhvr>
                                    </p:animEffect>
                                    <p:anim calcmode="lin" valueType="num">
                                      <p:cBhvr>
                                        <p:cTn id="20" dur="10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7891">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891">
                                            <p:txEl>
                                              <p:pRg st="4" end="4"/>
                                            </p:txEl>
                                          </p:spTgt>
                                        </p:tgtEl>
                                        <p:attrNameLst>
                                          <p:attrName>style.visibility</p:attrName>
                                        </p:attrNameLst>
                                      </p:cBhvr>
                                      <p:to>
                                        <p:strVal val="visible"/>
                                      </p:to>
                                    </p:set>
                                    <p:animEffect transition="in" filter="fade">
                                      <p:cBhvr>
                                        <p:cTn id="24" dur="1000"/>
                                        <p:tgtEl>
                                          <p:spTgt spid="37891">
                                            <p:txEl>
                                              <p:pRg st="4" end="4"/>
                                            </p:txEl>
                                          </p:spTgt>
                                        </p:tgtEl>
                                      </p:cBhvr>
                                    </p:animEffect>
                                    <p:anim calcmode="lin" valueType="num">
                                      <p:cBhvr>
                                        <p:cTn id="25" dur="10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789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31B2457-388D-4CA7-942D-94FFA0F27D09}"/>
              </a:ext>
            </a:extLst>
          </p:cNvPr>
          <p:cNvSpPr>
            <a:spLocks noGrp="1" noChangeArrowheads="1"/>
          </p:cNvSpPr>
          <p:nvPr>
            <p:ph type="title"/>
          </p:nvPr>
        </p:nvSpPr>
        <p:spPr/>
        <p:txBody>
          <a:bodyPr/>
          <a:lstStyle/>
          <a:p>
            <a:r>
              <a:rPr lang="en-US" altLang="zh-CN">
                <a:ea typeface="宋体" panose="02010600030101010101" pitchFamily="2" charset="-122"/>
              </a:rPr>
              <a:t>5.2.3 Collision</a:t>
            </a:r>
          </a:p>
        </p:txBody>
      </p:sp>
      <p:sp>
        <p:nvSpPr>
          <p:cNvPr id="38915" name="Rectangle 3">
            <a:extLst>
              <a:ext uri="{FF2B5EF4-FFF2-40B4-BE49-F238E27FC236}">
                <a16:creationId xmlns:a16="http://schemas.microsoft.com/office/drawing/2014/main" id="{07DC3827-D0EB-415F-9220-9F51469B1E39}"/>
              </a:ext>
            </a:extLst>
          </p:cNvPr>
          <p:cNvSpPr>
            <a:spLocks noGrp="1" noChangeArrowheads="1"/>
          </p:cNvSpPr>
          <p:nvPr>
            <p:ph type="body" idx="1"/>
          </p:nvPr>
        </p:nvSpPr>
        <p:spPr bwMode="auto">
          <a:xfrm>
            <a:off x="671513" y="1028700"/>
            <a:ext cx="8929687" cy="286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Collision Reaction</a:t>
            </a:r>
          </a:p>
          <a:p>
            <a:pPr lvl="1"/>
            <a:r>
              <a:rPr lang="en-US" altLang="zh-CN" dirty="0">
                <a:ea typeface="宋体" panose="02010600030101010101" pitchFamily="2" charset="-122"/>
              </a:rPr>
              <a:t>Use lookup table and bi-linear interpolation to find normal vectors for collision response direction</a:t>
            </a:r>
          </a:p>
          <a:p>
            <a:pPr lvl="1"/>
            <a:r>
              <a:rPr lang="en-US" altLang="zh-CN" dirty="0">
                <a:ea typeface="宋体" panose="02010600030101010101" pitchFamily="2" charset="-122"/>
              </a:rPr>
              <a:t>Reaction constraint method by Platt and Barr 1988 is used:</a:t>
            </a:r>
          </a:p>
        </p:txBody>
      </p:sp>
      <p:grpSp>
        <p:nvGrpSpPr>
          <p:cNvPr id="38916" name="Group 10">
            <a:extLst>
              <a:ext uri="{FF2B5EF4-FFF2-40B4-BE49-F238E27FC236}">
                <a16:creationId xmlns:a16="http://schemas.microsoft.com/office/drawing/2014/main" id="{947CD6EF-F52D-4242-8936-8B257087FF65}"/>
              </a:ext>
            </a:extLst>
          </p:cNvPr>
          <p:cNvGrpSpPr>
            <a:grpSpLocks/>
          </p:cNvGrpSpPr>
          <p:nvPr/>
        </p:nvGrpSpPr>
        <p:grpSpPr bwMode="auto">
          <a:xfrm>
            <a:off x="285750" y="4029075"/>
            <a:ext cx="9529763" cy="3000375"/>
            <a:chOff x="254" y="2688"/>
            <a:chExt cx="5458" cy="1668"/>
          </a:xfrm>
        </p:grpSpPr>
        <p:sp>
          <p:nvSpPr>
            <p:cNvPr id="38917" name="Rectangle 9">
              <a:extLst>
                <a:ext uri="{FF2B5EF4-FFF2-40B4-BE49-F238E27FC236}">
                  <a16:creationId xmlns:a16="http://schemas.microsoft.com/office/drawing/2014/main" id="{A1A71EE6-A2B8-4B31-AE60-079F7F400236}"/>
                </a:ext>
              </a:extLst>
            </p:cNvPr>
            <p:cNvSpPr>
              <a:spLocks noChangeArrowheads="1"/>
            </p:cNvSpPr>
            <p:nvPr/>
          </p:nvSpPr>
          <p:spPr bwMode="auto">
            <a:xfrm>
              <a:off x="254" y="2688"/>
              <a:ext cx="5458" cy="16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8" name="Text Box 6">
              <a:extLst>
                <a:ext uri="{FF2B5EF4-FFF2-40B4-BE49-F238E27FC236}">
                  <a16:creationId xmlns:a16="http://schemas.microsoft.com/office/drawing/2014/main" id="{7B7DF9BD-EB68-4630-AD08-225B013B2354}"/>
                </a:ext>
              </a:extLst>
            </p:cNvPr>
            <p:cNvSpPr txBox="1">
              <a:spLocks noChangeArrowheads="1"/>
            </p:cNvSpPr>
            <p:nvPr/>
          </p:nvSpPr>
          <p:spPr bwMode="auto">
            <a:xfrm>
              <a:off x="3024" y="2688"/>
              <a:ext cx="2640"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2800" b="1" i="1">
                  <a:latin typeface="Times New Roman" panose="02020603050405020304" pitchFamily="18" charset="0"/>
                </a:rPr>
                <a:t>N</a:t>
              </a:r>
              <a:r>
                <a:rPr lang="en-US" altLang="zh-CN" sz="2800" b="1">
                  <a:latin typeface="Times New Roman" panose="02020603050405020304" pitchFamily="18" charset="0"/>
                </a:rPr>
                <a:t> = normal vector at point </a:t>
              </a:r>
              <a:r>
                <a:rPr lang="en-US" altLang="zh-CN" sz="2800" b="1" i="1">
                  <a:latin typeface="Times New Roman" panose="02020603050405020304" pitchFamily="18" charset="0"/>
                </a:rPr>
                <a:t>T</a:t>
              </a:r>
            </a:p>
            <a:p>
              <a:pPr eaLnBrk="1" hangingPunct="1">
                <a:spcBef>
                  <a:spcPts val="600"/>
                </a:spcBef>
              </a:pPr>
              <a:r>
                <a:rPr lang="en-US" altLang="zh-CN" sz="2800" b="1" i="1">
                  <a:latin typeface="Times New Roman" panose="02020603050405020304" pitchFamily="18" charset="0"/>
                </a:rPr>
                <a:t>V </a:t>
              </a:r>
              <a:r>
                <a:rPr lang="en-US" altLang="zh-CN" sz="2800" b="1">
                  <a:latin typeface="Times New Roman" panose="02020603050405020304" pitchFamily="18" charset="0"/>
                </a:rPr>
                <a:t>= velocity of point </a:t>
              </a:r>
              <a:r>
                <a:rPr lang="en-US" altLang="zh-CN" sz="2800" b="1" i="1">
                  <a:latin typeface="Times New Roman" panose="02020603050405020304" pitchFamily="18" charset="0"/>
                </a:rPr>
                <a:t>P</a:t>
              </a:r>
              <a:endParaRPr lang="en-US" altLang="zh-CN" sz="2800" b="1">
                <a:latin typeface="Times New Roman" panose="02020603050405020304" pitchFamily="18" charset="0"/>
              </a:endParaRPr>
            </a:p>
            <a:p>
              <a:pPr eaLnBrk="1" hangingPunct="1">
                <a:spcBef>
                  <a:spcPts val="600"/>
                </a:spcBef>
              </a:pPr>
              <a:r>
                <a:rPr lang="en-US" altLang="zh-CN" sz="2800" b="1" i="1">
                  <a:latin typeface="Times New Roman" panose="02020603050405020304" pitchFamily="18" charset="0"/>
                </a:rPr>
                <a:t>c</a:t>
              </a:r>
              <a:r>
                <a:rPr lang="en-US" altLang="zh-CN" sz="2800" b="1">
                  <a:latin typeface="Times New Roman" panose="02020603050405020304" pitchFamily="18" charset="0"/>
                </a:rPr>
                <a:t> = damping coefficient</a:t>
              </a:r>
              <a:endParaRPr lang="en-US" altLang="zh-CN" sz="2800" b="1" i="1">
                <a:latin typeface="Times New Roman" panose="02020603050405020304" pitchFamily="18" charset="0"/>
              </a:endParaRPr>
            </a:p>
            <a:p>
              <a:pPr eaLnBrk="1" hangingPunct="1">
                <a:spcBef>
                  <a:spcPts val="600"/>
                </a:spcBef>
              </a:pPr>
              <a:r>
                <a:rPr lang="en-US" altLang="zh-CN" sz="2800" b="1" i="1">
                  <a:latin typeface="Times New Roman" panose="02020603050405020304" pitchFamily="18" charset="0"/>
                </a:rPr>
                <a:t>k</a:t>
              </a:r>
              <a:r>
                <a:rPr lang="en-US" altLang="zh-CN" sz="2800" b="1">
                  <a:latin typeface="Times New Roman" panose="02020603050405020304" pitchFamily="18" charset="0"/>
                </a:rPr>
                <a:t> = strength of the constraint</a:t>
              </a:r>
            </a:p>
            <a:p>
              <a:pPr eaLnBrk="1" hangingPunct="1">
                <a:spcBef>
                  <a:spcPts val="600"/>
                </a:spcBef>
              </a:pPr>
              <a:r>
                <a:rPr lang="en-US" altLang="zh-CN" sz="2800" b="1" i="1">
                  <a:latin typeface="Times New Roman" panose="02020603050405020304" pitchFamily="18" charset="0"/>
                </a:rPr>
                <a:t>F</a:t>
              </a:r>
              <a:r>
                <a:rPr lang="en-US" altLang="zh-CN" sz="2800" b="1" i="1" baseline="-25000">
                  <a:latin typeface="Times New Roman" panose="02020603050405020304" pitchFamily="18" charset="0"/>
                </a:rPr>
                <a:t>input</a:t>
              </a:r>
              <a:r>
                <a:rPr lang="en-US" altLang="zh-CN" sz="2800" b="1">
                  <a:latin typeface="Times New Roman" panose="02020603050405020304" pitchFamily="18" charset="0"/>
                </a:rPr>
                <a:t> = applied force to node point P</a:t>
              </a:r>
            </a:p>
          </p:txBody>
        </p:sp>
        <p:pic>
          <p:nvPicPr>
            <p:cNvPr id="38919" name="Picture 7">
              <a:extLst>
                <a:ext uri="{FF2B5EF4-FFF2-40B4-BE49-F238E27FC236}">
                  <a16:creationId xmlns:a16="http://schemas.microsoft.com/office/drawing/2014/main" id="{108B76F5-E372-4AA3-A079-C076C10FF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17" t="20667" r="7498" b="27089"/>
            <a:stretch>
              <a:fillRect/>
            </a:stretch>
          </p:blipFill>
          <p:spPr bwMode="auto">
            <a:xfrm>
              <a:off x="336" y="2926"/>
              <a:ext cx="269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8">
              <a:extLst>
                <a:ext uri="{FF2B5EF4-FFF2-40B4-BE49-F238E27FC236}">
                  <a16:creationId xmlns:a16="http://schemas.microsoft.com/office/drawing/2014/main" id="{6EEA13B7-7EAD-4103-AC7D-73EB9660C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56" t="22575" r="9186" b="23138"/>
            <a:stretch>
              <a:fillRect/>
            </a:stretch>
          </p:blipFill>
          <p:spPr bwMode="auto">
            <a:xfrm>
              <a:off x="377" y="3284"/>
              <a:ext cx="233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1000"/>
                                        <p:tgtEl>
                                          <p:spTgt spid="38915">
                                            <p:txEl>
                                              <p:pRg st="0" end="0"/>
                                            </p:txEl>
                                          </p:spTgt>
                                        </p:tgtEl>
                                      </p:cBhvr>
                                    </p:animEffect>
                                    <p:anim calcmode="lin" valueType="num">
                                      <p:cBhvr>
                                        <p:cTn id="8" dur="10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9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1000"/>
                                        <p:tgtEl>
                                          <p:spTgt spid="38915">
                                            <p:txEl>
                                              <p:pRg st="1" end="1"/>
                                            </p:txEl>
                                          </p:spTgt>
                                        </p:tgtEl>
                                      </p:cBhvr>
                                    </p:animEffect>
                                    <p:anim calcmode="lin" valueType="num">
                                      <p:cBhvr>
                                        <p:cTn id="13" dur="10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89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1000"/>
                                        <p:tgtEl>
                                          <p:spTgt spid="38915">
                                            <p:txEl>
                                              <p:pRg st="2" end="2"/>
                                            </p:txEl>
                                          </p:spTgt>
                                        </p:tgtEl>
                                      </p:cBhvr>
                                    </p:animEffect>
                                    <p:anim calcmode="lin" valueType="num">
                                      <p:cBhvr>
                                        <p:cTn id="18" dur="10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8916"/>
                                        </p:tgtEl>
                                        <p:attrNameLst>
                                          <p:attrName>style.visibility</p:attrName>
                                        </p:attrNameLst>
                                      </p:cBhvr>
                                      <p:to>
                                        <p:strVal val="visible"/>
                                      </p:to>
                                    </p:set>
                                    <p:animEffect transition="in" filter="wipe(left)">
                                      <p:cBhvr>
                                        <p:cTn id="24"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A7042B2-E52E-4CFB-873B-C24E14B4AF46}"/>
              </a:ext>
            </a:extLst>
          </p:cNvPr>
          <p:cNvSpPr>
            <a:spLocks noGrp="1" noChangeArrowheads="1"/>
          </p:cNvSpPr>
          <p:nvPr>
            <p:ph type="title"/>
          </p:nvPr>
        </p:nvSpPr>
        <p:spPr/>
        <p:txBody>
          <a:bodyPr/>
          <a:lstStyle/>
          <a:p>
            <a:r>
              <a:rPr lang="en-US" altLang="zh-CN">
                <a:ea typeface="宋体" panose="02010600030101010101" pitchFamily="2" charset="-122"/>
              </a:rPr>
              <a:t>5.2.4 Limitations</a:t>
            </a:r>
          </a:p>
        </p:txBody>
      </p:sp>
      <p:sp>
        <p:nvSpPr>
          <p:cNvPr id="39939" name="Rectangle 3">
            <a:extLst>
              <a:ext uri="{FF2B5EF4-FFF2-40B4-BE49-F238E27FC236}">
                <a16:creationId xmlns:a16="http://schemas.microsoft.com/office/drawing/2014/main" id="{92F7A571-2957-43E3-AF2B-5C25C1A4843B}"/>
              </a:ext>
            </a:extLst>
          </p:cNvPr>
          <p:cNvSpPr>
            <a:spLocks noGrp="1" noChangeArrowheads="1"/>
          </p:cNvSpPr>
          <p:nvPr>
            <p:ph type="body" idx="1"/>
          </p:nvPr>
        </p:nvSpPr>
        <p:spPr bwMode="auto">
          <a:xfrm>
            <a:off x="671513" y="1171575"/>
            <a:ext cx="8929687" cy="46878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sz="3200">
                <a:ea typeface="宋体" panose="02010600030101010101" pitchFamily="2" charset="-122"/>
              </a:rPr>
              <a:t>Simulating each strand very </a:t>
            </a:r>
            <a:r>
              <a:rPr lang="en-US" altLang="zh-CN" sz="3200">
                <a:solidFill>
                  <a:srgbClr val="FF0000"/>
                </a:solidFill>
                <a:ea typeface="宋体" panose="02010600030101010101" pitchFamily="2" charset="-122"/>
              </a:rPr>
              <a:t>costly</a:t>
            </a:r>
          </a:p>
          <a:p>
            <a:endParaRPr lang="en-US" altLang="zh-CN" sz="3200">
              <a:ea typeface="宋体" panose="02010600030101010101" pitchFamily="2" charset="-122"/>
            </a:endParaRPr>
          </a:p>
          <a:p>
            <a:r>
              <a:rPr lang="en-US" altLang="zh-CN" sz="3200">
                <a:solidFill>
                  <a:srgbClr val="FF0000"/>
                </a:solidFill>
                <a:ea typeface="宋体" panose="02010600030101010101" pitchFamily="2" charset="-122"/>
              </a:rPr>
              <a:t>Collision</a:t>
            </a:r>
            <a:r>
              <a:rPr lang="en-US" altLang="zh-CN" sz="3200">
                <a:ea typeface="宋体" panose="02010600030101010101" pitchFamily="2" charset="-122"/>
              </a:rPr>
              <a:t> detection is just rough estimation</a:t>
            </a:r>
          </a:p>
          <a:p>
            <a:pPr lvl="1"/>
            <a:r>
              <a:rPr lang="en-US" altLang="zh-CN" sz="3200">
                <a:ea typeface="宋体" panose="02010600030101010101" pitchFamily="2" charset="-122"/>
              </a:rPr>
              <a:t>Can fail to detect collisions</a:t>
            </a:r>
          </a:p>
          <a:p>
            <a:pPr lvl="2">
              <a:buFont typeface="Wingdings" panose="05000000000000000000" pitchFamily="2" charset="2"/>
              <a:buChar char="u"/>
            </a:pPr>
            <a:r>
              <a:rPr lang="en-US" altLang="zh-CN" sz="3200">
                <a:ea typeface="宋体" panose="02010600030101010101" pitchFamily="2" charset="-122"/>
              </a:rPr>
              <a:t>Some objects cannot be represented well as cylinder, particularly top of head</a:t>
            </a:r>
          </a:p>
          <a:p>
            <a:pPr lvl="1"/>
            <a:r>
              <a:rPr lang="en-US" altLang="zh-CN" sz="3200">
                <a:ea typeface="宋体" panose="02010600030101010101" pitchFamily="2" charset="-122"/>
              </a:rPr>
              <a:t>Cannot be applied to hair-hair collisions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1000"/>
                                        <p:tgtEl>
                                          <p:spTgt spid="39939">
                                            <p:txEl>
                                              <p:pRg st="0" end="0"/>
                                            </p:txEl>
                                          </p:spTgt>
                                        </p:tgtEl>
                                      </p:cBhvr>
                                    </p:animEffect>
                                    <p:anim calcmode="lin" valueType="num">
                                      <p:cBhvr>
                                        <p:cTn id="8" dur="10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99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9939">
                                            <p:txEl>
                                              <p:pRg st="2" end="2"/>
                                            </p:txEl>
                                          </p:spTgt>
                                        </p:tgtEl>
                                        <p:attrNameLst>
                                          <p:attrName>style.visibility</p:attrName>
                                        </p:attrNameLst>
                                      </p:cBhvr>
                                      <p:to>
                                        <p:strVal val="visible"/>
                                      </p:to>
                                    </p:set>
                                    <p:animEffect transition="in" filter="fade">
                                      <p:cBhvr>
                                        <p:cTn id="14" dur="1000"/>
                                        <p:tgtEl>
                                          <p:spTgt spid="39939">
                                            <p:txEl>
                                              <p:pRg st="2" end="2"/>
                                            </p:txEl>
                                          </p:spTgt>
                                        </p:tgtEl>
                                      </p:cBhvr>
                                    </p:animEffect>
                                    <p:anim calcmode="lin" valueType="num">
                                      <p:cBhvr>
                                        <p:cTn id="15" dur="10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9939">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animEffect transition="in" filter="fade">
                                      <p:cBhvr>
                                        <p:cTn id="19" dur="1000"/>
                                        <p:tgtEl>
                                          <p:spTgt spid="39939">
                                            <p:txEl>
                                              <p:pRg st="3" end="3"/>
                                            </p:txEl>
                                          </p:spTgt>
                                        </p:tgtEl>
                                      </p:cBhvr>
                                    </p:animEffect>
                                    <p:anim calcmode="lin" valueType="num">
                                      <p:cBhvr>
                                        <p:cTn id="20" dur="10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9939">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9939">
                                            <p:txEl>
                                              <p:pRg st="4" end="4"/>
                                            </p:txEl>
                                          </p:spTgt>
                                        </p:tgtEl>
                                        <p:attrNameLst>
                                          <p:attrName>style.visibility</p:attrName>
                                        </p:attrNameLst>
                                      </p:cBhvr>
                                      <p:to>
                                        <p:strVal val="visible"/>
                                      </p:to>
                                    </p:set>
                                    <p:animEffect transition="in" filter="fade">
                                      <p:cBhvr>
                                        <p:cTn id="24" dur="1000"/>
                                        <p:tgtEl>
                                          <p:spTgt spid="39939">
                                            <p:txEl>
                                              <p:pRg st="4" end="4"/>
                                            </p:txEl>
                                          </p:spTgt>
                                        </p:tgtEl>
                                      </p:cBhvr>
                                    </p:animEffect>
                                    <p:anim calcmode="lin" valueType="num">
                                      <p:cBhvr>
                                        <p:cTn id="25" dur="10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993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9939">
                                            <p:txEl>
                                              <p:pRg st="5" end="5"/>
                                            </p:txEl>
                                          </p:spTgt>
                                        </p:tgtEl>
                                        <p:attrNameLst>
                                          <p:attrName>style.visibility</p:attrName>
                                        </p:attrNameLst>
                                      </p:cBhvr>
                                      <p:to>
                                        <p:strVal val="visible"/>
                                      </p:to>
                                    </p:set>
                                    <p:animEffect transition="in" filter="fade">
                                      <p:cBhvr>
                                        <p:cTn id="29" dur="1000"/>
                                        <p:tgtEl>
                                          <p:spTgt spid="39939">
                                            <p:txEl>
                                              <p:pRg st="5" end="5"/>
                                            </p:txEl>
                                          </p:spTgt>
                                        </p:tgtEl>
                                      </p:cBhvr>
                                    </p:animEffect>
                                    <p:anim calcmode="lin" valueType="num">
                                      <p:cBhvr>
                                        <p:cTn id="30" dur="1000" fill="hold"/>
                                        <p:tgtEl>
                                          <p:spTgt spid="3993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993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a:extLst>
              <a:ext uri="{FF2B5EF4-FFF2-40B4-BE49-F238E27FC236}">
                <a16:creationId xmlns:a16="http://schemas.microsoft.com/office/drawing/2014/main" id="{ABF82163-AA11-4B1E-A357-D2A91BA05C16}"/>
              </a:ext>
            </a:extLst>
          </p:cNvPr>
          <p:cNvSpPr>
            <a:spLocks noGrp="1" noChangeArrowheads="1"/>
          </p:cNvSpPr>
          <p:nvPr>
            <p:ph type="title"/>
          </p:nvPr>
        </p:nvSpPr>
        <p:spPr/>
        <p:txBody>
          <a:bodyPr/>
          <a:lstStyle/>
          <a:p>
            <a:r>
              <a:rPr lang="en-US" altLang="zh-CN">
                <a:ea typeface="宋体" panose="02010600030101010101" pitchFamily="2" charset="-122"/>
              </a:rPr>
              <a:t>5.2.5 Setup and Styling Hair</a:t>
            </a:r>
          </a:p>
        </p:txBody>
      </p:sp>
      <p:graphicFrame>
        <p:nvGraphicFramePr>
          <p:cNvPr id="4098" name="Object 2">
            <a:extLst>
              <a:ext uri="{FF2B5EF4-FFF2-40B4-BE49-F238E27FC236}">
                <a16:creationId xmlns:a16="http://schemas.microsoft.com/office/drawing/2014/main" id="{4E888925-7105-4512-9BDC-EA583AA59B0E}"/>
              </a:ext>
            </a:extLst>
          </p:cNvPr>
          <p:cNvGraphicFramePr>
            <a:graphicFrameLocks noGrp="1" noChangeAspect="1"/>
          </p:cNvGraphicFramePr>
          <p:nvPr>
            <p:ph idx="1"/>
          </p:nvPr>
        </p:nvGraphicFramePr>
        <p:xfrm>
          <a:off x="528638" y="1062038"/>
          <a:ext cx="4252912" cy="6110287"/>
        </p:xfrm>
        <a:graphic>
          <a:graphicData uri="http://schemas.openxmlformats.org/presentationml/2006/ole">
            <mc:AlternateContent xmlns:mc="http://schemas.openxmlformats.org/markup-compatibility/2006">
              <mc:Choice xmlns:v="urn:schemas-microsoft-com:vml" Requires="v">
                <p:oleObj name="Image" r:id="rId2" imgW="5705612" imgH="7954818" progId="Photoshop.Image.5">
                  <p:embed/>
                </p:oleObj>
              </mc:Choice>
              <mc:Fallback>
                <p:oleObj name="Image" r:id="rId2" imgW="5705612" imgH="7954818" progId="Photoshop.Image.5">
                  <p:embed/>
                  <p:pic>
                    <p:nvPicPr>
                      <p:cNvPr id="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062038"/>
                        <a:ext cx="4252912" cy="611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00" name="Picture 7">
            <a:extLst>
              <a:ext uri="{FF2B5EF4-FFF2-40B4-BE49-F238E27FC236}">
                <a16:creationId xmlns:a16="http://schemas.microsoft.com/office/drawing/2014/main" id="{F4DD14F4-B9BC-4591-9F26-BF2009D25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196" r="7829"/>
          <a:stretch>
            <a:fillRect/>
          </a:stretch>
        </p:blipFill>
        <p:spPr bwMode="auto">
          <a:xfrm>
            <a:off x="4957763" y="1743075"/>
            <a:ext cx="4786312"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EE0D90AF-CB66-438A-A084-68418D7B2932}"/>
              </a:ext>
            </a:extLst>
          </p:cNvPr>
          <p:cNvSpPr>
            <a:spLocks noGrp="1" noChangeArrowheads="1"/>
          </p:cNvSpPr>
          <p:nvPr>
            <p:ph type="ctrTitle"/>
          </p:nvPr>
        </p:nvSpPr>
        <p:spPr>
          <a:xfrm>
            <a:off x="754063" y="777875"/>
            <a:ext cx="8550275" cy="1333500"/>
          </a:xfrm>
        </p:spPr>
        <p:txBody>
          <a:bodyPr/>
          <a:lstStyle/>
          <a:p>
            <a:r>
              <a:rPr lang="en-US" altLang="zh-CN" sz="4000">
                <a:ea typeface="宋体" panose="02010600030101010101" pitchFamily="2" charset="-122"/>
              </a:rPr>
              <a:t>A Layered Wisp Model for Simulating Interactions inside Long Hair</a:t>
            </a:r>
          </a:p>
        </p:txBody>
      </p:sp>
      <p:sp>
        <p:nvSpPr>
          <p:cNvPr id="40963" name="Rectangle 5">
            <a:extLst>
              <a:ext uri="{FF2B5EF4-FFF2-40B4-BE49-F238E27FC236}">
                <a16:creationId xmlns:a16="http://schemas.microsoft.com/office/drawing/2014/main" id="{7194BD15-53B7-49E4-98F6-CCF1766A24AA}"/>
              </a:ext>
            </a:extLst>
          </p:cNvPr>
          <p:cNvSpPr>
            <a:spLocks noGrp="1" noChangeArrowheads="1"/>
          </p:cNvSpPr>
          <p:nvPr>
            <p:ph type="subTitle" idx="1"/>
          </p:nvPr>
        </p:nvSpPr>
        <p:spPr bwMode="auto">
          <a:xfrm>
            <a:off x="1528763" y="4243388"/>
            <a:ext cx="7040562" cy="2505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508000" lvl="1" indent="0" algn="ctr">
              <a:buFont typeface="Wingdings" panose="05000000000000000000" pitchFamily="2" charset="2"/>
              <a:buNone/>
            </a:pPr>
            <a:r>
              <a:rPr lang="en-US" altLang="zh-CN">
                <a:latin typeface="Times New Roman" panose="02020603050405020304" pitchFamily="18" charset="0"/>
                <a:ea typeface="宋体" panose="02010600030101010101" pitchFamily="2" charset="-122"/>
                <a:cs typeface="Times New Roman" panose="02020603050405020304" pitchFamily="18" charset="0"/>
              </a:rPr>
              <a:t>E. Plante, M. Cani, P. Poulin</a:t>
            </a:r>
          </a:p>
          <a:p>
            <a:pPr marL="508000" lvl="1" indent="0" algn="ctr">
              <a:buFont typeface="Wingdings" panose="05000000000000000000" pitchFamily="2" charset="2"/>
              <a:buNone/>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508000" lvl="1" indent="0" algn="ctr">
              <a:buFont typeface="Wingdings" panose="05000000000000000000" pitchFamily="2" charset="2"/>
              <a:buNone/>
            </a:pPr>
            <a:r>
              <a:rPr lang="en-US" altLang="zh-CN" sz="2200" i="1">
                <a:latin typeface="Times New Roman" panose="02020603050405020304" pitchFamily="18" charset="0"/>
                <a:ea typeface="宋体" panose="02010600030101010101" pitchFamily="2" charset="-122"/>
                <a:cs typeface="Times New Roman" panose="02020603050405020304" pitchFamily="18" charset="0"/>
              </a:rPr>
              <a:t>Proc. of Eurographics Workshop on Animation and Simulation, 2001</a:t>
            </a:r>
          </a:p>
          <a:p>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8C324147-5C9F-45DB-84C5-6B8A4C644F71}"/>
              </a:ext>
            </a:extLst>
          </p:cNvPr>
          <p:cNvSpPr>
            <a:spLocks noGrp="1" noChangeArrowheads="1"/>
          </p:cNvSpPr>
          <p:nvPr>
            <p:ph type="title"/>
          </p:nvPr>
        </p:nvSpPr>
        <p:spPr>
          <a:xfrm>
            <a:off x="1089025" y="100013"/>
            <a:ext cx="8131175" cy="795337"/>
          </a:xfrm>
        </p:spPr>
        <p:txBody>
          <a:bodyPr/>
          <a:lstStyle/>
          <a:p>
            <a:r>
              <a:rPr lang="en-US" altLang="zh-CN" dirty="0">
                <a:ea typeface="宋体" panose="02010600030101010101" pitchFamily="2" charset="-122"/>
              </a:rPr>
              <a:t>5.3.1 Layered Wisp(</a:t>
            </a:r>
            <a:r>
              <a:rPr lang="zh-CN" altLang="en-US" dirty="0">
                <a:ea typeface="宋体" panose="02010600030101010101" pitchFamily="2" charset="-122"/>
              </a:rPr>
              <a:t>束</a:t>
            </a:r>
            <a:r>
              <a:rPr lang="en-US" altLang="zh-CN" dirty="0">
                <a:ea typeface="宋体" panose="02010600030101010101" pitchFamily="2" charset="-122"/>
              </a:rPr>
              <a:t>) Model</a:t>
            </a:r>
          </a:p>
        </p:txBody>
      </p:sp>
      <p:sp>
        <p:nvSpPr>
          <p:cNvPr id="5124" name="Rectangle 4">
            <a:extLst>
              <a:ext uri="{FF2B5EF4-FFF2-40B4-BE49-F238E27FC236}">
                <a16:creationId xmlns:a16="http://schemas.microsoft.com/office/drawing/2014/main" id="{D6AB49C4-720F-4C59-B4DE-9BF942BA1993}"/>
              </a:ext>
            </a:extLst>
          </p:cNvPr>
          <p:cNvSpPr>
            <a:spLocks noGrp="1" noChangeArrowheads="1"/>
          </p:cNvSpPr>
          <p:nvPr>
            <p:ph type="body" sz="half" idx="1"/>
          </p:nvPr>
        </p:nvSpPr>
        <p:spPr bwMode="auto">
          <a:xfrm>
            <a:off x="457200" y="1243013"/>
            <a:ext cx="4610100" cy="561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dirty="0">
                <a:solidFill>
                  <a:srgbClr val="FF0000"/>
                </a:solidFill>
                <a:ea typeface="宋体" panose="02010600030101010101" pitchFamily="2" charset="-122"/>
              </a:rPr>
              <a:t>Skeleton Curve</a:t>
            </a:r>
          </a:p>
          <a:p>
            <a:pPr lvl="1"/>
            <a:r>
              <a:rPr lang="en-US" altLang="zh-CN" dirty="0">
                <a:ea typeface="宋体" panose="02010600030101010101" pitchFamily="2" charset="-122"/>
              </a:rPr>
              <a:t>Defines global motion and deformations</a:t>
            </a:r>
          </a:p>
          <a:p>
            <a:r>
              <a:rPr lang="en-US" altLang="zh-CN" dirty="0">
                <a:solidFill>
                  <a:srgbClr val="FF0000"/>
                </a:solidFill>
                <a:ea typeface="宋体" panose="02010600030101010101" pitchFamily="2" charset="-122"/>
              </a:rPr>
              <a:t>Deformable Envelope</a:t>
            </a:r>
          </a:p>
          <a:p>
            <a:pPr lvl="1"/>
            <a:r>
              <a:rPr lang="en-US" altLang="zh-CN" dirty="0">
                <a:ea typeface="宋体" panose="02010600030101010101" pitchFamily="2" charset="-122"/>
              </a:rPr>
              <a:t>Coats skeleton, defines deformations of wisp sections</a:t>
            </a:r>
          </a:p>
          <a:p>
            <a:r>
              <a:rPr lang="en-US" altLang="zh-CN" dirty="0">
                <a:solidFill>
                  <a:srgbClr val="FF0000"/>
                </a:solidFill>
                <a:ea typeface="宋体" panose="02010600030101010101" pitchFamily="2" charset="-122"/>
              </a:rPr>
              <a:t>Hair Strands</a:t>
            </a:r>
          </a:p>
          <a:p>
            <a:pPr lvl="1"/>
            <a:r>
              <a:rPr lang="en-US" altLang="zh-CN" dirty="0">
                <a:ea typeface="宋体" panose="02010600030101010101" pitchFamily="2" charset="-122"/>
              </a:rPr>
              <a:t>Individual strands of hair for rendering</a:t>
            </a:r>
          </a:p>
        </p:txBody>
      </p:sp>
      <p:graphicFrame>
        <p:nvGraphicFramePr>
          <p:cNvPr id="5122" name="Object 2">
            <a:extLst>
              <a:ext uri="{FF2B5EF4-FFF2-40B4-BE49-F238E27FC236}">
                <a16:creationId xmlns:a16="http://schemas.microsoft.com/office/drawing/2014/main" id="{B729B834-C571-418C-B38B-A44F28699A72}"/>
              </a:ext>
            </a:extLst>
          </p:cNvPr>
          <p:cNvGraphicFramePr>
            <a:graphicFrameLocks noGrp="1" noChangeAspect="1"/>
          </p:cNvGraphicFramePr>
          <p:nvPr>
            <p:ph sz="half" idx="2"/>
          </p:nvPr>
        </p:nvGraphicFramePr>
        <p:xfrm>
          <a:off x="4886325" y="2289175"/>
          <a:ext cx="5003800" cy="3760788"/>
        </p:xfrm>
        <a:graphic>
          <a:graphicData uri="http://schemas.openxmlformats.org/presentationml/2006/ole">
            <mc:AlternateContent xmlns:mc="http://schemas.openxmlformats.org/markup-compatibility/2006">
              <mc:Choice xmlns:v="urn:schemas-microsoft-com:vml" Requires="v">
                <p:oleObj name="Image" r:id="rId2" imgW="4422167" imgH="3227674" progId="Photoshop.Image.5">
                  <p:embed/>
                </p:oleObj>
              </mc:Choice>
              <mc:Fallback>
                <p:oleObj name="Image" r:id="rId2" imgW="4422167" imgH="3227674"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325" y="2289175"/>
                        <a:ext cx="5003800" cy="376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124">
                                            <p:txEl>
                                              <p:pRg st="0" end="0"/>
                                            </p:txEl>
                                          </p:spTgt>
                                        </p:tgtEl>
                                        <p:attrNameLst>
                                          <p:attrName>style.visibility</p:attrName>
                                        </p:attrNameLst>
                                      </p:cBhvr>
                                      <p:to>
                                        <p:strVal val="visible"/>
                                      </p:to>
                                    </p:set>
                                    <p:animEffect transition="in" filter="fade">
                                      <p:cBhvr>
                                        <p:cTn id="12" dur="1000"/>
                                        <p:tgtEl>
                                          <p:spTgt spid="5124">
                                            <p:txEl>
                                              <p:pRg st="0" end="0"/>
                                            </p:txEl>
                                          </p:spTgt>
                                        </p:tgtEl>
                                      </p:cBhvr>
                                    </p:animEffect>
                                    <p:anim calcmode="lin" valueType="num">
                                      <p:cBhvr>
                                        <p:cTn id="13" dur="1000" fill="hold"/>
                                        <p:tgtEl>
                                          <p:spTgt spid="512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12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24">
                                            <p:txEl>
                                              <p:pRg st="1" end="1"/>
                                            </p:txEl>
                                          </p:spTgt>
                                        </p:tgtEl>
                                        <p:attrNameLst>
                                          <p:attrName>style.visibility</p:attrName>
                                        </p:attrNameLst>
                                      </p:cBhvr>
                                      <p:to>
                                        <p:strVal val="visible"/>
                                      </p:to>
                                    </p:set>
                                    <p:animEffect transition="in" filter="fade">
                                      <p:cBhvr>
                                        <p:cTn id="17" dur="1000"/>
                                        <p:tgtEl>
                                          <p:spTgt spid="5124">
                                            <p:txEl>
                                              <p:pRg st="1" end="1"/>
                                            </p:txEl>
                                          </p:spTgt>
                                        </p:tgtEl>
                                      </p:cBhvr>
                                    </p:animEffect>
                                    <p:anim calcmode="lin" valueType="num">
                                      <p:cBhvr>
                                        <p:cTn id="18" dur="1000" fill="hold"/>
                                        <p:tgtEl>
                                          <p:spTgt spid="512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51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24">
                                            <p:txEl>
                                              <p:pRg st="2" end="2"/>
                                            </p:txEl>
                                          </p:spTgt>
                                        </p:tgtEl>
                                        <p:attrNameLst>
                                          <p:attrName>style.visibility</p:attrName>
                                        </p:attrNameLst>
                                      </p:cBhvr>
                                      <p:to>
                                        <p:strVal val="visible"/>
                                      </p:to>
                                    </p:set>
                                    <p:animEffect transition="in" filter="fade">
                                      <p:cBhvr>
                                        <p:cTn id="24" dur="1000"/>
                                        <p:tgtEl>
                                          <p:spTgt spid="5124">
                                            <p:txEl>
                                              <p:pRg st="2" end="2"/>
                                            </p:txEl>
                                          </p:spTgt>
                                        </p:tgtEl>
                                      </p:cBhvr>
                                    </p:animEffect>
                                    <p:anim calcmode="lin" valueType="num">
                                      <p:cBhvr>
                                        <p:cTn id="25" dur="1000" fill="hold"/>
                                        <p:tgtEl>
                                          <p:spTgt spid="512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12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24">
                                            <p:txEl>
                                              <p:pRg st="3" end="3"/>
                                            </p:txEl>
                                          </p:spTgt>
                                        </p:tgtEl>
                                        <p:attrNameLst>
                                          <p:attrName>style.visibility</p:attrName>
                                        </p:attrNameLst>
                                      </p:cBhvr>
                                      <p:to>
                                        <p:strVal val="visible"/>
                                      </p:to>
                                    </p:set>
                                    <p:animEffect transition="in" filter="fade">
                                      <p:cBhvr>
                                        <p:cTn id="29" dur="1000"/>
                                        <p:tgtEl>
                                          <p:spTgt spid="5124">
                                            <p:txEl>
                                              <p:pRg st="3" end="3"/>
                                            </p:txEl>
                                          </p:spTgt>
                                        </p:tgtEl>
                                      </p:cBhvr>
                                    </p:animEffect>
                                    <p:anim calcmode="lin" valueType="num">
                                      <p:cBhvr>
                                        <p:cTn id="30" dur="1000" fill="hold"/>
                                        <p:tgtEl>
                                          <p:spTgt spid="512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51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24">
                                            <p:txEl>
                                              <p:pRg st="4" end="4"/>
                                            </p:txEl>
                                          </p:spTgt>
                                        </p:tgtEl>
                                        <p:attrNameLst>
                                          <p:attrName>style.visibility</p:attrName>
                                        </p:attrNameLst>
                                      </p:cBhvr>
                                      <p:to>
                                        <p:strVal val="visible"/>
                                      </p:to>
                                    </p:set>
                                    <p:animEffect transition="in" filter="fade">
                                      <p:cBhvr>
                                        <p:cTn id="36" dur="1000"/>
                                        <p:tgtEl>
                                          <p:spTgt spid="5124">
                                            <p:txEl>
                                              <p:pRg st="4" end="4"/>
                                            </p:txEl>
                                          </p:spTgt>
                                        </p:tgtEl>
                                      </p:cBhvr>
                                    </p:animEffect>
                                    <p:anim calcmode="lin" valueType="num">
                                      <p:cBhvr>
                                        <p:cTn id="37" dur="1000" fill="hold"/>
                                        <p:tgtEl>
                                          <p:spTgt spid="512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5124">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124">
                                            <p:txEl>
                                              <p:pRg st="5" end="5"/>
                                            </p:txEl>
                                          </p:spTgt>
                                        </p:tgtEl>
                                        <p:attrNameLst>
                                          <p:attrName>style.visibility</p:attrName>
                                        </p:attrNameLst>
                                      </p:cBhvr>
                                      <p:to>
                                        <p:strVal val="visible"/>
                                      </p:to>
                                    </p:set>
                                    <p:animEffect transition="in" filter="fade">
                                      <p:cBhvr>
                                        <p:cTn id="41" dur="1000"/>
                                        <p:tgtEl>
                                          <p:spTgt spid="5124">
                                            <p:txEl>
                                              <p:pRg st="5" end="5"/>
                                            </p:txEl>
                                          </p:spTgt>
                                        </p:tgtEl>
                                      </p:cBhvr>
                                    </p:animEffect>
                                    <p:anim calcmode="lin" valueType="num">
                                      <p:cBhvr>
                                        <p:cTn id="42" dur="1000" fill="hold"/>
                                        <p:tgtEl>
                                          <p:spTgt spid="5124">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512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7">
            <a:extLst>
              <a:ext uri="{FF2B5EF4-FFF2-40B4-BE49-F238E27FC236}">
                <a16:creationId xmlns:a16="http://schemas.microsoft.com/office/drawing/2014/main" id="{32181186-074E-49D3-9BE2-5E649CB8E836}"/>
              </a:ext>
            </a:extLst>
          </p:cNvPr>
          <p:cNvSpPr>
            <a:spLocks noGrp="1"/>
          </p:cNvSpPr>
          <p:nvPr>
            <p:ph type="title"/>
          </p:nvPr>
        </p:nvSpPr>
        <p:spPr>
          <a:xfrm>
            <a:off x="852488" y="68263"/>
            <a:ext cx="8570912" cy="795337"/>
          </a:xfrm>
        </p:spPr>
        <p:txBody>
          <a:bodyPr/>
          <a:lstStyle/>
          <a:p>
            <a:pPr algn="ctr" eaLnBrk="1" hangingPunct="1"/>
            <a:r>
              <a:rPr lang="en-US" altLang="zh-CN"/>
              <a:t>Content</a:t>
            </a:r>
            <a:endParaRPr lang="zh-CN" altLang="en-US"/>
          </a:p>
        </p:txBody>
      </p:sp>
      <p:sp>
        <p:nvSpPr>
          <p:cNvPr id="8" name="Rectangle 3">
            <a:extLst>
              <a:ext uri="{FF2B5EF4-FFF2-40B4-BE49-F238E27FC236}">
                <a16:creationId xmlns:a16="http://schemas.microsoft.com/office/drawing/2014/main" id="{98EFBA45-AA3A-46D9-94EE-3B36C9859DA5}"/>
              </a:ext>
            </a:extLst>
          </p:cNvPr>
          <p:cNvSpPr txBox="1">
            <a:spLocks noChangeArrowheads="1"/>
          </p:cNvSpPr>
          <p:nvPr/>
        </p:nvSpPr>
        <p:spPr>
          <a:xfrm>
            <a:off x="708025" y="1538288"/>
            <a:ext cx="4392613" cy="4613275"/>
          </a:xfrm>
          <a:prstGeom prst="rect">
            <a:avLst/>
          </a:prstGeom>
        </p:spPr>
        <p:txBody>
          <a:bodyPr>
            <a:spAutoFit/>
          </a:bodyPr>
          <a:lstStyle/>
          <a:p>
            <a:pPr marL="395288" indent="-395288" eaLnBrk="0" hangingPunct="0">
              <a:lnSpc>
                <a:spcPct val="120000"/>
              </a:lnSpc>
              <a:spcBef>
                <a:spcPts val="600"/>
              </a:spcBef>
              <a:buClr>
                <a:schemeClr val="tx1"/>
              </a:buClr>
              <a:buSzPct val="90000"/>
              <a:buFont typeface="Wingdings" pitchFamily="2" charset="2"/>
              <a:buChar char="Ø"/>
              <a:defRPr/>
            </a:pPr>
            <a:r>
              <a:rPr lang="en-US" altLang="en-US" sz="3200" b="1" kern="0" dirty="0">
                <a:latin typeface="Times New Roman" pitchFamily="18" charset="0"/>
                <a:ea typeface="Arial Unicode MS" pitchFamily="34" charset="-122"/>
                <a:cs typeface="Times New Roman" pitchFamily="18" charset="0"/>
              </a:rPr>
              <a:t>Overview</a:t>
            </a:r>
          </a:p>
          <a:p>
            <a:pPr marL="395288" indent="-395288" eaLnBrk="0" hangingPunct="0">
              <a:lnSpc>
                <a:spcPct val="120000"/>
              </a:lnSpc>
              <a:spcBef>
                <a:spcPts val="600"/>
              </a:spcBef>
              <a:buClr>
                <a:schemeClr val="tx1"/>
              </a:buClr>
              <a:buSzPct val="90000"/>
              <a:buFont typeface="Wingdings" pitchFamily="2" charset="2"/>
              <a:buChar char="Ø"/>
              <a:defRPr/>
            </a:pPr>
            <a:r>
              <a:rPr lang="en-US" altLang="en-US" sz="3200" b="1" kern="0" dirty="0">
                <a:latin typeface="Times New Roman" pitchFamily="18" charset="0"/>
                <a:ea typeface="Arial Unicode MS" pitchFamily="34" charset="-122"/>
                <a:cs typeface="Times New Roman" pitchFamily="18" charset="0"/>
              </a:rPr>
              <a:t>Cloth Simulation</a:t>
            </a:r>
          </a:p>
          <a:p>
            <a:pPr marL="395288" indent="-395288" eaLnBrk="0" hangingPunct="0">
              <a:lnSpc>
                <a:spcPct val="120000"/>
              </a:lnSpc>
              <a:spcBef>
                <a:spcPts val="600"/>
              </a:spcBef>
              <a:buClr>
                <a:schemeClr val="tx1"/>
              </a:buClr>
              <a:buSzPct val="90000"/>
              <a:buFont typeface="Wingdings" pitchFamily="2" charset="2"/>
              <a:buChar char="Ø"/>
              <a:defRPr/>
            </a:pPr>
            <a:r>
              <a:rPr lang="en-US" altLang="zh-CN" sz="3200" b="1" kern="0" dirty="0">
                <a:latin typeface="Times New Roman" pitchFamily="18" charset="0"/>
                <a:ea typeface="Arial Unicode MS" pitchFamily="34" charset="-122"/>
                <a:cs typeface="Times New Roman" pitchFamily="18" charset="0"/>
              </a:rPr>
              <a:t>Particle System</a:t>
            </a:r>
          </a:p>
          <a:p>
            <a:pPr marL="395288" indent="-395288" eaLnBrk="0" hangingPunct="0">
              <a:lnSpc>
                <a:spcPct val="120000"/>
              </a:lnSpc>
              <a:spcBef>
                <a:spcPts val="600"/>
              </a:spcBef>
              <a:buClr>
                <a:schemeClr val="tx1"/>
              </a:buClr>
              <a:buSzPct val="90000"/>
              <a:buFont typeface="Wingdings" pitchFamily="2" charset="2"/>
              <a:buChar char="Ø"/>
              <a:defRPr/>
            </a:pPr>
            <a:r>
              <a:rPr lang="en-US" altLang="en-US" sz="3200" b="1" kern="0" dirty="0">
                <a:latin typeface="Times New Roman" pitchFamily="18" charset="0"/>
                <a:ea typeface="Arial Unicode MS" pitchFamily="34" charset="-122"/>
                <a:cs typeface="Times New Roman" pitchFamily="18" charset="0"/>
              </a:rPr>
              <a:t>Fluid Simulation</a:t>
            </a:r>
          </a:p>
          <a:p>
            <a:pPr marL="395288" indent="-395288" eaLnBrk="0" hangingPunct="0">
              <a:lnSpc>
                <a:spcPct val="120000"/>
              </a:lnSpc>
              <a:spcBef>
                <a:spcPts val="600"/>
              </a:spcBef>
              <a:buClr>
                <a:schemeClr val="tx1"/>
              </a:buClr>
              <a:buSzPct val="90000"/>
              <a:buFont typeface="Wingdings" pitchFamily="2" charset="2"/>
              <a:buChar char="Ø"/>
              <a:defRPr/>
            </a:pPr>
            <a:r>
              <a:rPr lang="en-US" altLang="zh-CN" sz="3200" b="1" kern="0" dirty="0">
                <a:solidFill>
                  <a:srgbClr val="FF0000"/>
                </a:solidFill>
                <a:latin typeface="Times New Roman" pitchFamily="18" charset="0"/>
                <a:ea typeface="Arial Unicode MS" pitchFamily="34" charset="-122"/>
                <a:cs typeface="Times New Roman" pitchFamily="18" charset="0"/>
              </a:rPr>
              <a:t>Hair Modeling &amp; Simulation</a:t>
            </a:r>
            <a:endParaRPr lang="en-US" altLang="en-US" sz="3200" b="1" kern="0" dirty="0">
              <a:solidFill>
                <a:srgbClr val="FF0000"/>
              </a:solidFill>
              <a:latin typeface="Times New Roman" pitchFamily="18" charset="0"/>
              <a:ea typeface="Arial Unicode MS" pitchFamily="34" charset="-122"/>
              <a:cs typeface="Times New Roman" pitchFamily="18" charset="0"/>
            </a:endParaRPr>
          </a:p>
          <a:p>
            <a:pPr marL="395288" indent="-395288" eaLnBrk="0" hangingPunct="0">
              <a:lnSpc>
                <a:spcPct val="120000"/>
              </a:lnSpc>
              <a:spcBef>
                <a:spcPts val="600"/>
              </a:spcBef>
              <a:buClr>
                <a:schemeClr val="tx1"/>
              </a:buClr>
              <a:buSzPct val="90000"/>
              <a:buFont typeface="Wingdings" pitchFamily="2" charset="2"/>
              <a:buChar char="Ø"/>
              <a:defRPr/>
            </a:pPr>
            <a:r>
              <a:rPr lang="en-US" altLang="zh-CN" sz="3200" b="1" dirty="0">
                <a:latin typeface="Times New Roman"/>
              </a:rPr>
              <a:t>Summary</a:t>
            </a:r>
            <a:endParaRPr lang="zh-CN" altLang="en-US" sz="3200" b="1" dirty="0">
              <a:latin typeface="Times New Roman"/>
            </a:endParaRPr>
          </a:p>
        </p:txBody>
      </p:sp>
      <p:pic>
        <p:nvPicPr>
          <p:cNvPr id="28676" name="图片 5" descr="boat_straight.jpg">
            <a:extLst>
              <a:ext uri="{FF2B5EF4-FFF2-40B4-BE49-F238E27FC236}">
                <a16:creationId xmlns:a16="http://schemas.microsoft.com/office/drawing/2014/main" id="{09FEDD2A-2487-495E-83FA-50502050D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1077913"/>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6" descr="buddha_ball.jpg">
            <a:extLst>
              <a:ext uri="{FF2B5EF4-FFF2-40B4-BE49-F238E27FC236}">
                <a16:creationId xmlns:a16="http://schemas.microsoft.com/office/drawing/2014/main" id="{75B1A8F0-8F3E-4999-84B5-F66CA0570514}"/>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100513"/>
            <a:ext cx="38417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D903507-C0F1-4A2C-8BEA-F490232A086B}"/>
              </a:ext>
            </a:extLst>
          </p:cNvPr>
          <p:cNvSpPr>
            <a:spLocks noGrp="1" noChangeArrowheads="1"/>
          </p:cNvSpPr>
          <p:nvPr>
            <p:ph type="title"/>
          </p:nvPr>
        </p:nvSpPr>
        <p:spPr/>
        <p:txBody>
          <a:bodyPr/>
          <a:lstStyle/>
          <a:p>
            <a:r>
              <a:rPr lang="en-US" altLang="zh-CN">
                <a:ea typeface="宋体" panose="02010600030101010101" pitchFamily="2" charset="-122"/>
              </a:rPr>
              <a:t>(1) Wisp Skeleton</a:t>
            </a:r>
          </a:p>
        </p:txBody>
      </p:sp>
      <p:sp>
        <p:nvSpPr>
          <p:cNvPr id="41987" name="Rectangle 3">
            <a:extLst>
              <a:ext uri="{FF2B5EF4-FFF2-40B4-BE49-F238E27FC236}">
                <a16:creationId xmlns:a16="http://schemas.microsoft.com/office/drawing/2014/main" id="{97EF1CF8-DE50-4C9E-8DB2-CEC8789FCC81}"/>
              </a:ext>
            </a:extLst>
          </p:cNvPr>
          <p:cNvSpPr>
            <a:spLocks noGrp="1" noChangeArrowheads="1"/>
          </p:cNvSpPr>
          <p:nvPr>
            <p:ph type="body" idx="1"/>
          </p:nvPr>
        </p:nvSpPr>
        <p:spPr bwMode="auto">
          <a:xfrm>
            <a:off x="671513" y="1457325"/>
            <a:ext cx="8929687" cy="3430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Defines </a:t>
            </a:r>
            <a:r>
              <a:rPr lang="en-US" altLang="zh-CN" dirty="0">
                <a:solidFill>
                  <a:srgbClr val="FF0000"/>
                </a:solidFill>
                <a:ea typeface="宋体" panose="02010600030101010101" pitchFamily="2" charset="-122"/>
              </a:rPr>
              <a:t>global</a:t>
            </a:r>
            <a:r>
              <a:rPr lang="en-US" altLang="zh-CN" dirty="0">
                <a:ea typeface="宋体" panose="02010600030101010101" pitchFamily="2" charset="-122"/>
              </a:rPr>
              <a:t> movements and deformations of wisp</a:t>
            </a:r>
          </a:p>
          <a:p>
            <a:endParaRPr lang="en-US" altLang="zh-CN" sz="1300" dirty="0">
              <a:ea typeface="宋体" panose="02010600030101010101" pitchFamily="2" charset="-122"/>
            </a:endParaRPr>
          </a:p>
          <a:p>
            <a:r>
              <a:rPr lang="en-US" altLang="zh-CN" dirty="0">
                <a:ea typeface="宋体" panose="02010600030101010101" pitchFamily="2" charset="-122"/>
              </a:rPr>
              <a:t>Chain of point-masses linked by linear damping</a:t>
            </a:r>
          </a:p>
          <a:p>
            <a:endParaRPr lang="en-US" altLang="zh-CN" sz="1300" dirty="0">
              <a:ea typeface="宋体" panose="02010600030101010101" pitchFamily="2" charset="-122"/>
            </a:endParaRPr>
          </a:p>
          <a:p>
            <a:r>
              <a:rPr lang="en-US" altLang="zh-CN" dirty="0">
                <a:ea typeface="宋体" panose="02010600030101010101" pitchFamily="2" charset="-122"/>
              </a:rPr>
              <a:t>Create motion by applying forces to </a:t>
            </a:r>
            <a:r>
              <a:rPr lang="en-US" altLang="zh-CN" dirty="0">
                <a:solidFill>
                  <a:srgbClr val="FF0000"/>
                </a:solidFill>
                <a:ea typeface="宋体" panose="02010600030101010101" pitchFamily="2" charset="-122"/>
              </a:rPr>
              <a:t>point-masses</a:t>
            </a:r>
          </a:p>
          <a:p>
            <a:endParaRPr lang="en-US" altLang="zh-CN" sz="1300" dirty="0">
              <a:ea typeface="宋体" panose="02010600030101010101" pitchFamily="2" charset="-122"/>
            </a:endParaRPr>
          </a:p>
          <a:p>
            <a:r>
              <a:rPr lang="en-US" altLang="zh-CN" dirty="0">
                <a:ea typeface="宋体" panose="02010600030101010101" pitchFamily="2" charset="-122"/>
              </a:rPr>
              <a:t>Similar to strand of previous 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87">
                                            <p:txEl>
                                              <p:pRg st="2" end="2"/>
                                            </p:txEl>
                                          </p:spTgt>
                                        </p:tgtEl>
                                        <p:attrNameLst>
                                          <p:attrName>style.visibility</p:attrName>
                                        </p:attrNameLst>
                                      </p:cBhvr>
                                      <p:to>
                                        <p:strVal val="visible"/>
                                      </p:to>
                                    </p:set>
                                    <p:animEffect transition="in" filter="fade">
                                      <p:cBhvr>
                                        <p:cTn id="14" dur="1000"/>
                                        <p:tgtEl>
                                          <p:spTgt spid="41987">
                                            <p:txEl>
                                              <p:pRg st="2" end="2"/>
                                            </p:txEl>
                                          </p:spTgt>
                                        </p:tgtEl>
                                      </p:cBhvr>
                                    </p:animEffect>
                                    <p:anim calcmode="lin" valueType="num">
                                      <p:cBhvr>
                                        <p:cTn id="15"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987">
                                            <p:txEl>
                                              <p:pRg st="4" end="4"/>
                                            </p:txEl>
                                          </p:spTgt>
                                        </p:tgtEl>
                                        <p:attrNameLst>
                                          <p:attrName>style.visibility</p:attrName>
                                        </p:attrNameLst>
                                      </p:cBhvr>
                                      <p:to>
                                        <p:strVal val="visible"/>
                                      </p:to>
                                    </p:set>
                                    <p:animEffect transition="in" filter="fade">
                                      <p:cBhvr>
                                        <p:cTn id="21" dur="1000"/>
                                        <p:tgtEl>
                                          <p:spTgt spid="41987">
                                            <p:txEl>
                                              <p:pRg st="4" end="4"/>
                                            </p:txEl>
                                          </p:spTgt>
                                        </p:tgtEl>
                                      </p:cBhvr>
                                    </p:animEffect>
                                    <p:anim calcmode="lin" valueType="num">
                                      <p:cBhvr>
                                        <p:cTn id="22" dur="10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1987">
                                            <p:txEl>
                                              <p:pRg st="6" end="6"/>
                                            </p:txEl>
                                          </p:spTgt>
                                        </p:tgtEl>
                                        <p:attrNameLst>
                                          <p:attrName>style.visibility</p:attrName>
                                        </p:attrNameLst>
                                      </p:cBhvr>
                                      <p:to>
                                        <p:strVal val="visible"/>
                                      </p:to>
                                    </p:set>
                                    <p:animEffect transition="in" filter="fade">
                                      <p:cBhvr>
                                        <p:cTn id="28" dur="1000"/>
                                        <p:tgtEl>
                                          <p:spTgt spid="41987">
                                            <p:txEl>
                                              <p:pRg st="6" end="6"/>
                                            </p:txEl>
                                          </p:spTgt>
                                        </p:tgtEl>
                                      </p:cBhvr>
                                    </p:animEffect>
                                    <p:anim calcmode="lin" valueType="num">
                                      <p:cBhvr>
                                        <p:cTn id="29" dur="1000" fill="hold"/>
                                        <p:tgtEl>
                                          <p:spTgt spid="4198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ED3662-5390-4CE9-95FA-2A9311FA0288}"/>
              </a:ext>
            </a:extLst>
          </p:cNvPr>
          <p:cNvSpPr>
            <a:spLocks noGrp="1" noChangeArrowheads="1"/>
          </p:cNvSpPr>
          <p:nvPr>
            <p:ph type="title"/>
          </p:nvPr>
        </p:nvSpPr>
        <p:spPr/>
        <p:txBody>
          <a:bodyPr/>
          <a:lstStyle/>
          <a:p>
            <a:r>
              <a:rPr lang="en-US" altLang="zh-CN">
                <a:ea typeface="宋体" panose="02010600030101010101" pitchFamily="2" charset="-122"/>
              </a:rPr>
              <a:t>(2) Wisp Envelope</a:t>
            </a:r>
          </a:p>
        </p:txBody>
      </p:sp>
      <p:sp>
        <p:nvSpPr>
          <p:cNvPr id="43011" name="Rectangle 3">
            <a:extLst>
              <a:ext uri="{FF2B5EF4-FFF2-40B4-BE49-F238E27FC236}">
                <a16:creationId xmlns:a16="http://schemas.microsoft.com/office/drawing/2014/main" id="{CBF5763A-1F9A-4869-9C0F-FDD6AEB7A313}"/>
              </a:ext>
            </a:extLst>
          </p:cNvPr>
          <p:cNvSpPr>
            <a:spLocks noGrp="1" noChangeArrowheads="1"/>
          </p:cNvSpPr>
          <p:nvPr>
            <p:ph type="body" idx="1"/>
          </p:nvPr>
        </p:nvSpPr>
        <p:spPr bwMode="auto">
          <a:xfrm>
            <a:off x="671513" y="1457325"/>
            <a:ext cx="8858250" cy="286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solidFill>
                  <a:srgbClr val="FF0000"/>
                </a:solidFill>
                <a:ea typeface="宋体" panose="02010600030101010101" pitchFamily="2" charset="-122"/>
              </a:rPr>
              <a:t>Surrounds</a:t>
            </a:r>
            <a:r>
              <a:rPr lang="en-US" altLang="zh-CN" dirty="0">
                <a:ea typeface="宋体" panose="02010600030101010101" pitchFamily="2" charset="-122"/>
              </a:rPr>
              <a:t> the skeleton and defines </a:t>
            </a:r>
            <a:r>
              <a:rPr lang="en-US" altLang="zh-CN" dirty="0">
                <a:solidFill>
                  <a:srgbClr val="FF0000"/>
                </a:solidFill>
                <a:ea typeface="宋体" panose="02010600030101010101" pitchFamily="2" charset="-122"/>
              </a:rPr>
              <a:t>deformations</a:t>
            </a:r>
            <a:r>
              <a:rPr lang="en-US" altLang="zh-CN" dirty="0">
                <a:ea typeface="宋体" panose="02010600030101010101" pitchFamily="2" charset="-122"/>
              </a:rPr>
              <a:t> of the wisp sections</a:t>
            </a:r>
          </a:p>
          <a:p>
            <a:endParaRPr lang="en-US" altLang="zh-CN" dirty="0">
              <a:ea typeface="宋体" panose="02010600030101010101" pitchFamily="2" charset="-122"/>
            </a:endParaRPr>
          </a:p>
          <a:p>
            <a:r>
              <a:rPr lang="en-US" altLang="zh-CN" dirty="0">
                <a:ea typeface="宋体" panose="02010600030101010101" pitchFamily="2" charset="-122"/>
              </a:rPr>
              <a:t>Responsible for </a:t>
            </a:r>
            <a:r>
              <a:rPr lang="en-US" altLang="zh-CN" dirty="0">
                <a:solidFill>
                  <a:srgbClr val="FF0000"/>
                </a:solidFill>
                <a:ea typeface="宋体" panose="02010600030101010101" pitchFamily="2" charset="-122"/>
              </a:rPr>
              <a:t>motion</a:t>
            </a:r>
            <a:r>
              <a:rPr lang="en-US" altLang="zh-CN" dirty="0">
                <a:ea typeface="宋体" panose="02010600030101010101" pitchFamily="2" charset="-122"/>
              </a:rPr>
              <a:t> that occurs when the group of hair, or wisp, is stretched or compressed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011">
                                            <p:txEl>
                                              <p:pRg st="2" end="2"/>
                                            </p:txEl>
                                          </p:spTgt>
                                        </p:tgtEl>
                                        <p:attrNameLst>
                                          <p:attrName>style.visibility</p:attrName>
                                        </p:attrNameLst>
                                      </p:cBhvr>
                                      <p:to>
                                        <p:strVal val="visible"/>
                                      </p:to>
                                    </p:set>
                                    <p:animEffect transition="in" filter="fade">
                                      <p:cBhvr>
                                        <p:cTn id="14" dur="1000"/>
                                        <p:tgtEl>
                                          <p:spTgt spid="43011">
                                            <p:txEl>
                                              <p:pRg st="2" end="2"/>
                                            </p:txEl>
                                          </p:spTgt>
                                        </p:tgtEl>
                                      </p:cBhvr>
                                    </p:animEffect>
                                    <p:anim calcmode="lin" valueType="num">
                                      <p:cBhvr>
                                        <p:cTn id="15" dur="10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70C4223-F0AA-48B9-9A63-B99D4FBA9303}"/>
              </a:ext>
            </a:extLst>
          </p:cNvPr>
          <p:cNvSpPr>
            <a:spLocks noGrp="1" noChangeArrowheads="1"/>
          </p:cNvSpPr>
          <p:nvPr>
            <p:ph type="title"/>
          </p:nvPr>
        </p:nvSpPr>
        <p:spPr/>
        <p:txBody>
          <a:bodyPr/>
          <a:lstStyle/>
          <a:p>
            <a:r>
              <a:rPr lang="en-US" altLang="zh-CN">
                <a:ea typeface="宋体" panose="02010600030101010101" pitchFamily="2" charset="-122"/>
              </a:rPr>
              <a:t>(2) Wisp Envelope</a:t>
            </a:r>
          </a:p>
        </p:txBody>
      </p:sp>
      <p:sp>
        <p:nvSpPr>
          <p:cNvPr id="6148" name="Rectangle 4">
            <a:extLst>
              <a:ext uri="{FF2B5EF4-FFF2-40B4-BE49-F238E27FC236}">
                <a16:creationId xmlns:a16="http://schemas.microsoft.com/office/drawing/2014/main" id="{0EB43322-C03A-427D-BB5A-55BE71570C34}"/>
              </a:ext>
            </a:extLst>
          </p:cNvPr>
          <p:cNvSpPr>
            <a:spLocks noChangeArrowheads="1"/>
          </p:cNvSpPr>
          <p:nvPr/>
        </p:nvSpPr>
        <p:spPr bwMode="auto">
          <a:xfrm>
            <a:off x="385763" y="1171575"/>
            <a:ext cx="89296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en-US" altLang="zh-CN" sz="2800" b="1">
                <a:latin typeface="Times New Roman" panose="02020603050405020304" pitchFamily="18" charset="0"/>
              </a:rPr>
              <a:t>Broken up into cross-sections that are associated with each point-mass of skeleton</a:t>
            </a:r>
          </a:p>
        </p:txBody>
      </p:sp>
      <p:sp>
        <p:nvSpPr>
          <p:cNvPr id="6149" name="Rectangle 5">
            <a:extLst>
              <a:ext uri="{FF2B5EF4-FFF2-40B4-BE49-F238E27FC236}">
                <a16:creationId xmlns:a16="http://schemas.microsoft.com/office/drawing/2014/main" id="{F19F7726-EC49-4ED5-BEA8-55069C455C09}"/>
              </a:ext>
            </a:extLst>
          </p:cNvPr>
          <p:cNvSpPr>
            <a:spLocks noChangeArrowheads="1"/>
          </p:cNvSpPr>
          <p:nvPr/>
        </p:nvSpPr>
        <p:spPr bwMode="auto">
          <a:xfrm>
            <a:off x="385763" y="2600325"/>
            <a:ext cx="45720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SzPct val="100000"/>
              <a:buFont typeface="Wingdings" panose="05000000000000000000" pitchFamily="2" charset="2"/>
              <a:buChar char="Ø"/>
            </a:pPr>
            <a:r>
              <a:rPr lang="en-US" altLang="zh-CN" sz="2800" b="1" dirty="0">
                <a:latin typeface="Times New Roman" panose="02020603050405020304" pitchFamily="18" charset="0"/>
              </a:rPr>
              <a:t>Shape of cross-section dependent on number of </a:t>
            </a:r>
            <a:r>
              <a:rPr lang="en-US" altLang="zh-CN" sz="2800" b="1" dirty="0">
                <a:solidFill>
                  <a:srgbClr val="FF0000"/>
                </a:solidFill>
                <a:latin typeface="Times New Roman" panose="02020603050405020304" pitchFamily="18" charset="0"/>
              </a:rPr>
              <a:t>envelope point-masses </a:t>
            </a:r>
            <a:r>
              <a:rPr lang="en-US" altLang="zh-CN" sz="2800" b="1" dirty="0">
                <a:latin typeface="Times New Roman" panose="02020603050405020304" pitchFamily="18" charset="0"/>
              </a:rPr>
              <a:t>used</a:t>
            </a:r>
          </a:p>
          <a:p>
            <a:pPr eaLnBrk="1" hangingPunct="1">
              <a:lnSpc>
                <a:spcPct val="90000"/>
              </a:lnSpc>
              <a:spcBef>
                <a:spcPct val="20000"/>
              </a:spcBef>
              <a:buSzPct val="100000"/>
              <a:buFont typeface="Wingdings" panose="05000000000000000000" pitchFamily="2" charset="2"/>
              <a:buChar char="Ø"/>
            </a:pPr>
            <a:endParaRPr lang="en-US" altLang="zh-CN" sz="2800" b="1" dirty="0">
              <a:latin typeface="Times New Roman" panose="02020603050405020304" pitchFamily="18" charset="0"/>
            </a:endParaRPr>
          </a:p>
          <a:p>
            <a:pPr eaLnBrk="1" hangingPunct="1">
              <a:lnSpc>
                <a:spcPct val="90000"/>
              </a:lnSpc>
              <a:spcBef>
                <a:spcPct val="20000"/>
              </a:spcBef>
              <a:buSzPct val="100000"/>
              <a:buFont typeface="Wingdings" panose="05000000000000000000" pitchFamily="2" charset="2"/>
              <a:buChar char="Ø"/>
            </a:pPr>
            <a:r>
              <a:rPr lang="en-US" altLang="zh-CN" sz="2800" b="1" dirty="0">
                <a:latin typeface="Times New Roman" panose="02020603050405020304" pitchFamily="18" charset="0"/>
              </a:rPr>
              <a:t>Envelope point-masses linked to skeleton point-masses through </a:t>
            </a:r>
            <a:r>
              <a:rPr lang="en-US" altLang="zh-CN" sz="2800" b="1" dirty="0">
                <a:solidFill>
                  <a:srgbClr val="FF0000"/>
                </a:solidFill>
                <a:latin typeface="Times New Roman" panose="02020603050405020304" pitchFamily="18" charset="0"/>
              </a:rPr>
              <a:t>damped springs</a:t>
            </a:r>
          </a:p>
        </p:txBody>
      </p:sp>
      <p:graphicFrame>
        <p:nvGraphicFramePr>
          <p:cNvPr id="6146" name="Object 2">
            <a:extLst>
              <a:ext uri="{FF2B5EF4-FFF2-40B4-BE49-F238E27FC236}">
                <a16:creationId xmlns:a16="http://schemas.microsoft.com/office/drawing/2014/main" id="{A3F12E31-E7C0-416B-94E4-BADBC906C412}"/>
              </a:ext>
            </a:extLst>
          </p:cNvPr>
          <p:cNvGraphicFramePr>
            <a:graphicFrameLocks noGrp="1" noChangeAspect="1"/>
          </p:cNvGraphicFramePr>
          <p:nvPr>
            <p:ph idx="1"/>
          </p:nvPr>
        </p:nvGraphicFramePr>
        <p:xfrm>
          <a:off x="4929188" y="2528888"/>
          <a:ext cx="5029200" cy="3781425"/>
        </p:xfrm>
        <a:graphic>
          <a:graphicData uri="http://schemas.openxmlformats.org/presentationml/2006/ole">
            <mc:AlternateContent xmlns:mc="http://schemas.openxmlformats.org/markup-compatibility/2006">
              <mc:Choice xmlns:v="urn:schemas-microsoft-com:vml" Requires="v">
                <p:oleObj name="Image" r:id="rId2" imgW="4422167" imgH="3227674" progId="Photoshop.Image.5">
                  <p:embed/>
                </p:oleObj>
              </mc:Choice>
              <mc:Fallback>
                <p:oleObj name="Image" r:id="rId2" imgW="4422167" imgH="3227674"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2528888"/>
                        <a:ext cx="50292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1000"/>
                                        <p:tgtEl>
                                          <p:spTgt spid="6148"/>
                                        </p:tgtEl>
                                      </p:cBhvr>
                                    </p:animEffect>
                                    <p:anim calcmode="lin" valueType="num">
                                      <p:cBhvr>
                                        <p:cTn id="13" dur="1000" fill="hold"/>
                                        <p:tgtEl>
                                          <p:spTgt spid="6148"/>
                                        </p:tgtEl>
                                        <p:attrNameLst>
                                          <p:attrName>ppt_x</p:attrName>
                                        </p:attrNameLst>
                                      </p:cBhvr>
                                      <p:tavLst>
                                        <p:tav tm="0">
                                          <p:val>
                                            <p:strVal val="#ppt_x"/>
                                          </p:val>
                                        </p:tav>
                                        <p:tav tm="100000">
                                          <p:val>
                                            <p:strVal val="#ppt_x"/>
                                          </p:val>
                                        </p:tav>
                                      </p:tavLst>
                                    </p:anim>
                                    <p:anim calcmode="lin" valueType="num">
                                      <p:cBhvr>
                                        <p:cTn id="14"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additive="base">
                                        <p:cTn id="19" dur="500" fill="hold"/>
                                        <p:tgtEl>
                                          <p:spTgt spid="6149"/>
                                        </p:tgtEl>
                                        <p:attrNameLst>
                                          <p:attrName>ppt_x</p:attrName>
                                        </p:attrNameLst>
                                      </p:cBhvr>
                                      <p:tavLst>
                                        <p:tav tm="0">
                                          <p:val>
                                            <p:strVal val="#ppt_x"/>
                                          </p:val>
                                        </p:tav>
                                        <p:tav tm="100000">
                                          <p:val>
                                            <p:strVal val="#ppt_x"/>
                                          </p:val>
                                        </p:tav>
                                      </p:tavLst>
                                    </p:anim>
                                    <p:anim calcmode="lin" valueType="num">
                                      <p:cBhvr additive="base">
                                        <p:cTn id="20"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8F8D9E6-48F5-4A82-8472-2E0AF446DF81}"/>
              </a:ext>
            </a:extLst>
          </p:cNvPr>
          <p:cNvSpPr>
            <a:spLocks noGrp="1" noChangeArrowheads="1"/>
          </p:cNvSpPr>
          <p:nvPr>
            <p:ph type="title"/>
          </p:nvPr>
        </p:nvSpPr>
        <p:spPr/>
        <p:txBody>
          <a:bodyPr/>
          <a:lstStyle/>
          <a:p>
            <a:r>
              <a:rPr lang="en-US" altLang="zh-CN">
                <a:ea typeface="宋体" panose="02010600030101010101" pitchFamily="2" charset="-122"/>
              </a:rPr>
              <a:t>(3) Hair Strands</a:t>
            </a:r>
          </a:p>
        </p:txBody>
      </p:sp>
      <p:sp>
        <p:nvSpPr>
          <p:cNvPr id="44035" name="Rectangle 3">
            <a:extLst>
              <a:ext uri="{FF2B5EF4-FFF2-40B4-BE49-F238E27FC236}">
                <a16:creationId xmlns:a16="http://schemas.microsoft.com/office/drawing/2014/main" id="{B96B2C79-6A0E-402B-BD11-EB82B2579DAE}"/>
              </a:ext>
            </a:extLst>
          </p:cNvPr>
          <p:cNvSpPr>
            <a:spLocks noGrp="1" noChangeArrowheads="1"/>
          </p:cNvSpPr>
          <p:nvPr>
            <p:ph type="body" idx="1"/>
          </p:nvPr>
        </p:nvSpPr>
        <p:spPr bwMode="auto">
          <a:xfrm>
            <a:off x="742950" y="1457325"/>
            <a:ext cx="8786813" cy="474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dirty="0">
                <a:ea typeface="宋体" panose="02010600030101010101" pitchFamily="2" charset="-122"/>
              </a:rPr>
              <a:t>Individual strands of hair are placed within the wisp for rendering</a:t>
            </a:r>
          </a:p>
          <a:p>
            <a:endParaRPr lang="en-US" altLang="zh-CN" dirty="0">
              <a:ea typeface="宋体" panose="02010600030101010101" pitchFamily="2" charset="-122"/>
            </a:endParaRPr>
          </a:p>
          <a:p>
            <a:r>
              <a:rPr lang="en-US" altLang="zh-CN" dirty="0">
                <a:ea typeface="宋体" panose="02010600030101010101" pitchFamily="2" charset="-122"/>
              </a:rPr>
              <a:t>Strands placed </a:t>
            </a:r>
            <a:r>
              <a:rPr lang="en-US" altLang="zh-CN" dirty="0">
                <a:solidFill>
                  <a:srgbClr val="FF0000"/>
                </a:solidFill>
                <a:ea typeface="宋体" panose="02010600030101010101" pitchFamily="2" charset="-122"/>
              </a:rPr>
              <a:t>randomly</a:t>
            </a:r>
            <a:r>
              <a:rPr lang="en-US" altLang="zh-CN" dirty="0">
                <a:ea typeface="宋体" panose="02010600030101010101" pitchFamily="2" charset="-122"/>
              </a:rPr>
              <a:t> within cross-section of wisp, skeleton is origin</a:t>
            </a:r>
          </a:p>
          <a:p>
            <a:endParaRPr lang="en-US" altLang="zh-CN" dirty="0">
              <a:ea typeface="宋体" panose="02010600030101010101" pitchFamily="2" charset="-122"/>
            </a:endParaRPr>
          </a:p>
          <a:p>
            <a:r>
              <a:rPr lang="en-US" altLang="zh-CN" dirty="0" err="1">
                <a:ea typeface="宋体" panose="02010600030101010101" pitchFamily="2" charset="-122"/>
              </a:rPr>
              <a:t>Catmull</a:t>
            </a:r>
            <a:r>
              <a:rPr lang="en-US" altLang="zh-CN" dirty="0">
                <a:ea typeface="宋体" panose="02010600030101010101" pitchFamily="2" charset="-122"/>
              </a:rPr>
              <a:t>-Rom piecewise cubic </a:t>
            </a:r>
            <a:r>
              <a:rPr lang="en-US" altLang="zh-CN" dirty="0">
                <a:solidFill>
                  <a:srgbClr val="FF0000"/>
                </a:solidFill>
                <a:ea typeface="宋体" panose="02010600030101010101" pitchFamily="2" charset="-122"/>
              </a:rPr>
              <a:t>curves</a:t>
            </a:r>
            <a:r>
              <a:rPr lang="en-US" altLang="zh-CN" dirty="0">
                <a:ea typeface="宋体" panose="02010600030101010101" pitchFamily="2" charset="-122"/>
              </a:rPr>
              <a:t> are used to define strands</a:t>
            </a:r>
          </a:p>
          <a:p>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fade">
                                      <p:cBhvr>
                                        <p:cTn id="7" dur="1000"/>
                                        <p:tgtEl>
                                          <p:spTgt spid="44035">
                                            <p:txEl>
                                              <p:pRg st="0" end="0"/>
                                            </p:txEl>
                                          </p:spTgt>
                                        </p:tgtEl>
                                      </p:cBhvr>
                                    </p:animEffect>
                                    <p:anim calcmode="lin" valueType="num">
                                      <p:cBhvr>
                                        <p:cTn id="8" dur="10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40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4035">
                                            <p:txEl>
                                              <p:pRg st="2" end="2"/>
                                            </p:txEl>
                                          </p:spTgt>
                                        </p:tgtEl>
                                        <p:attrNameLst>
                                          <p:attrName>style.visibility</p:attrName>
                                        </p:attrNameLst>
                                      </p:cBhvr>
                                      <p:to>
                                        <p:strVal val="visible"/>
                                      </p:to>
                                    </p:set>
                                    <p:animEffect transition="in" filter="fade">
                                      <p:cBhvr>
                                        <p:cTn id="14" dur="1000"/>
                                        <p:tgtEl>
                                          <p:spTgt spid="44035">
                                            <p:txEl>
                                              <p:pRg st="2" end="2"/>
                                            </p:txEl>
                                          </p:spTgt>
                                        </p:tgtEl>
                                      </p:cBhvr>
                                    </p:animEffect>
                                    <p:anim calcmode="lin" valueType="num">
                                      <p:cBhvr>
                                        <p:cTn id="15" dur="10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40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4035">
                                            <p:txEl>
                                              <p:pRg st="4" end="4"/>
                                            </p:txEl>
                                          </p:spTgt>
                                        </p:tgtEl>
                                        <p:attrNameLst>
                                          <p:attrName>style.visibility</p:attrName>
                                        </p:attrNameLst>
                                      </p:cBhvr>
                                      <p:to>
                                        <p:strVal val="visible"/>
                                      </p:to>
                                    </p:set>
                                    <p:animEffect transition="in" filter="fade">
                                      <p:cBhvr>
                                        <p:cTn id="21" dur="1000"/>
                                        <p:tgtEl>
                                          <p:spTgt spid="44035">
                                            <p:txEl>
                                              <p:pRg st="4" end="4"/>
                                            </p:txEl>
                                          </p:spTgt>
                                        </p:tgtEl>
                                      </p:cBhvr>
                                    </p:animEffect>
                                    <p:anim calcmode="lin" valueType="num">
                                      <p:cBhvr>
                                        <p:cTn id="22" dur="10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403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3454054-321D-41AC-8A61-30C1BAA61834}"/>
              </a:ext>
            </a:extLst>
          </p:cNvPr>
          <p:cNvSpPr>
            <a:spLocks noGrp="1" noChangeArrowheads="1"/>
          </p:cNvSpPr>
          <p:nvPr>
            <p:ph type="title"/>
          </p:nvPr>
        </p:nvSpPr>
        <p:spPr/>
        <p:txBody>
          <a:bodyPr/>
          <a:lstStyle/>
          <a:p>
            <a:r>
              <a:rPr lang="en-US" altLang="zh-CN">
                <a:ea typeface="宋体" panose="02010600030101010101" pitchFamily="2" charset="-122"/>
              </a:rPr>
              <a:t>5.3.2 Hair-Hair Collisions</a:t>
            </a:r>
          </a:p>
        </p:txBody>
      </p:sp>
      <p:sp>
        <p:nvSpPr>
          <p:cNvPr id="45059" name="Rectangle 3">
            <a:extLst>
              <a:ext uri="{FF2B5EF4-FFF2-40B4-BE49-F238E27FC236}">
                <a16:creationId xmlns:a16="http://schemas.microsoft.com/office/drawing/2014/main" id="{FBD79D24-931D-435F-8903-73CFEC3288E6}"/>
              </a:ext>
            </a:extLst>
          </p:cNvPr>
          <p:cNvSpPr>
            <a:spLocks noGrp="1" noChangeArrowheads="1"/>
          </p:cNvSpPr>
          <p:nvPr>
            <p:ph type="body" idx="1"/>
          </p:nvPr>
        </p:nvSpPr>
        <p:spPr bwMode="auto">
          <a:xfrm>
            <a:off x="600075" y="1171575"/>
            <a:ext cx="9001125" cy="5205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solidFill>
                  <a:srgbClr val="FF0000"/>
                </a:solidFill>
                <a:ea typeface="宋体" panose="02010600030101010101" pitchFamily="2" charset="-122"/>
              </a:rPr>
              <a:t>Interactions</a:t>
            </a:r>
            <a:r>
              <a:rPr lang="en-US" altLang="zh-CN" dirty="0">
                <a:ea typeface="宋体" panose="02010600030101010101" pitchFamily="2" charset="-122"/>
              </a:rPr>
              <a:t> between wisps</a:t>
            </a:r>
          </a:p>
          <a:p>
            <a:pPr lvl="1"/>
            <a:r>
              <a:rPr lang="en-US" altLang="zh-CN" dirty="0">
                <a:ea typeface="宋体" panose="02010600030101010101" pitchFamily="2" charset="-122"/>
              </a:rPr>
              <a:t>Create </a:t>
            </a:r>
            <a:r>
              <a:rPr lang="en-US" altLang="zh-CN" dirty="0">
                <a:solidFill>
                  <a:srgbClr val="FF0000"/>
                </a:solidFill>
                <a:ea typeface="宋体" panose="02010600030101010101" pitchFamily="2" charset="-122"/>
              </a:rPr>
              <a:t>bounding boxes </a:t>
            </a:r>
            <a:r>
              <a:rPr lang="en-US" altLang="zh-CN" dirty="0">
                <a:ea typeface="宋体" panose="02010600030101010101" pitchFamily="2" charset="-122"/>
              </a:rPr>
              <a:t>around wisp segments</a:t>
            </a:r>
          </a:p>
          <a:p>
            <a:pPr lvl="1"/>
            <a:r>
              <a:rPr lang="en-US" altLang="zh-CN" dirty="0">
                <a:ea typeface="宋体" panose="02010600030101010101" pitchFamily="2" charset="-122"/>
              </a:rPr>
              <a:t>Test bounding boxes against each other to detect collision</a:t>
            </a:r>
          </a:p>
          <a:p>
            <a:pPr lvl="2">
              <a:buFont typeface="Wingdings" panose="05000000000000000000" pitchFamily="2" charset="2"/>
              <a:buChar char="u"/>
            </a:pPr>
            <a:r>
              <a:rPr lang="en-US" altLang="zh-CN" sz="2800" dirty="0">
                <a:ea typeface="宋体" panose="02010600030101010101" pitchFamily="2" charset="-122"/>
              </a:rPr>
              <a:t>Checks for penetration of envelope or skeleton point mass into another bounding volume</a:t>
            </a:r>
          </a:p>
          <a:p>
            <a:pPr lvl="1"/>
            <a:r>
              <a:rPr lang="en-US" altLang="zh-CN" dirty="0">
                <a:ea typeface="宋体" panose="02010600030101010101" pitchFamily="2" charset="-122"/>
              </a:rPr>
              <a:t>Wisp envelopes can be compressed depending on orientation of colliding wisps</a:t>
            </a:r>
          </a:p>
          <a:p>
            <a:pPr lvl="2">
              <a:buFont typeface="Wingdings" panose="05000000000000000000" pitchFamily="2" charset="2"/>
              <a:buChar char="u"/>
            </a:pPr>
            <a:r>
              <a:rPr lang="en-US" altLang="zh-CN" sz="2800" dirty="0">
                <a:ea typeface="宋体" panose="02010600030101010101" pitchFamily="2" charset="-122"/>
              </a:rPr>
              <a:t>If same orientation, allow collision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circle(in)">
                                      <p:cBhvr>
                                        <p:cTn id="7" dur="20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3190A576-3312-4444-9B3C-3E301683FD8A}"/>
              </a:ext>
            </a:extLst>
          </p:cNvPr>
          <p:cNvSpPr>
            <a:spLocks noGrp="1" noChangeArrowheads="1"/>
          </p:cNvSpPr>
          <p:nvPr>
            <p:ph type="title"/>
          </p:nvPr>
        </p:nvSpPr>
        <p:spPr>
          <a:xfrm>
            <a:off x="906463" y="28575"/>
            <a:ext cx="9051925" cy="779463"/>
          </a:xfrm>
        </p:spPr>
        <p:txBody>
          <a:bodyPr/>
          <a:lstStyle/>
          <a:p>
            <a:r>
              <a:rPr lang="en-US" altLang="zh-CN">
                <a:ea typeface="宋体" panose="02010600030101010101" pitchFamily="2" charset="-122"/>
              </a:rPr>
              <a:t>5.3.2 Hair-Hair Collisions</a:t>
            </a:r>
          </a:p>
        </p:txBody>
      </p:sp>
      <p:sp>
        <p:nvSpPr>
          <p:cNvPr id="7172" name="Rectangle 3">
            <a:extLst>
              <a:ext uri="{FF2B5EF4-FFF2-40B4-BE49-F238E27FC236}">
                <a16:creationId xmlns:a16="http://schemas.microsoft.com/office/drawing/2014/main" id="{9246F551-0C25-4D1E-BF73-C8D2648B51D4}"/>
              </a:ext>
            </a:extLst>
          </p:cNvPr>
          <p:cNvSpPr>
            <a:spLocks noGrp="1" noChangeArrowheads="1"/>
          </p:cNvSpPr>
          <p:nvPr>
            <p:ph type="body" sz="half" idx="2"/>
          </p:nvPr>
        </p:nvSpPr>
        <p:spPr bwMode="auto">
          <a:xfrm>
            <a:off x="503238" y="4814888"/>
            <a:ext cx="9051925" cy="2351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Check orientations of wisps </a:t>
            </a:r>
          </a:p>
          <a:p>
            <a:r>
              <a:rPr lang="en-US" altLang="zh-CN" dirty="0">
                <a:ea typeface="宋体" panose="02010600030101010101" pitchFamily="2" charset="-122"/>
              </a:rPr>
              <a:t>Determine if collision is allowed</a:t>
            </a:r>
          </a:p>
          <a:p>
            <a:pPr lvl="1">
              <a:buFont typeface="Wingdings" pitchFamily="2" charset="2"/>
              <a:buChar char="l"/>
            </a:pPr>
            <a:r>
              <a:rPr lang="en-US" altLang="zh-CN" dirty="0">
                <a:ea typeface="宋体" panose="02010600030101010101" pitchFamily="2" charset="-122"/>
              </a:rPr>
              <a:t>If not, determine if a point-mass is inside the volume of another wisp section</a:t>
            </a:r>
          </a:p>
        </p:txBody>
      </p:sp>
      <p:graphicFrame>
        <p:nvGraphicFramePr>
          <p:cNvPr id="7170" name="Object 2">
            <a:extLst>
              <a:ext uri="{FF2B5EF4-FFF2-40B4-BE49-F238E27FC236}">
                <a16:creationId xmlns:a16="http://schemas.microsoft.com/office/drawing/2014/main" id="{E4F55972-777C-4C37-B063-530E0546CAA1}"/>
              </a:ext>
            </a:extLst>
          </p:cNvPr>
          <p:cNvGraphicFramePr>
            <a:graphicFrameLocks noGrp="1" noChangeAspect="1"/>
          </p:cNvGraphicFramePr>
          <p:nvPr>
            <p:ph sz="half" idx="1"/>
          </p:nvPr>
        </p:nvGraphicFramePr>
        <p:xfrm>
          <a:off x="385763" y="1243013"/>
          <a:ext cx="5084762" cy="3067050"/>
        </p:xfrm>
        <a:graphic>
          <a:graphicData uri="http://schemas.openxmlformats.org/presentationml/2006/ole">
            <mc:AlternateContent xmlns:mc="http://schemas.openxmlformats.org/markup-compatibility/2006">
              <mc:Choice xmlns:v="urn:schemas-microsoft-com:vml" Requires="v">
                <p:oleObj name="Image" r:id="rId2" imgW="5515002" imgH="3227674" progId="Photoshop.Image.5">
                  <p:embed/>
                </p:oleObj>
              </mc:Choice>
              <mc:Fallback>
                <p:oleObj name="Image" r:id="rId2" imgW="5515002" imgH="3227674"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243013"/>
                        <a:ext cx="5084762"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3" name="Group 27">
            <a:extLst>
              <a:ext uri="{FF2B5EF4-FFF2-40B4-BE49-F238E27FC236}">
                <a16:creationId xmlns:a16="http://schemas.microsoft.com/office/drawing/2014/main" id="{1819DAF0-22D9-46CF-A469-3F89C5EDD873}"/>
              </a:ext>
            </a:extLst>
          </p:cNvPr>
          <p:cNvGrpSpPr>
            <a:grpSpLocks/>
          </p:cNvGrpSpPr>
          <p:nvPr/>
        </p:nvGrpSpPr>
        <p:grpSpPr bwMode="auto">
          <a:xfrm>
            <a:off x="5600700" y="1314450"/>
            <a:ext cx="4214813" cy="2928938"/>
            <a:chOff x="3264" y="1056"/>
            <a:chExt cx="2414" cy="1628"/>
          </a:xfrm>
        </p:grpSpPr>
        <p:sp>
          <p:nvSpPr>
            <p:cNvPr id="7174" name="Rectangle 26">
              <a:extLst>
                <a:ext uri="{FF2B5EF4-FFF2-40B4-BE49-F238E27FC236}">
                  <a16:creationId xmlns:a16="http://schemas.microsoft.com/office/drawing/2014/main" id="{C2FA0BEF-6FA5-461E-AD76-B3FB328BD437}"/>
                </a:ext>
              </a:extLst>
            </p:cNvPr>
            <p:cNvSpPr>
              <a:spLocks noChangeArrowheads="1"/>
            </p:cNvSpPr>
            <p:nvPr/>
          </p:nvSpPr>
          <p:spPr bwMode="auto">
            <a:xfrm>
              <a:off x="3264" y="1056"/>
              <a:ext cx="2400" cy="1628"/>
            </a:xfrm>
            <a:prstGeom prst="rect">
              <a:avLst/>
            </a:prstGeom>
            <a:solidFill>
              <a:schemeClr val="accent2">
                <a:lumMod val="20000"/>
                <a:lumOff val="80000"/>
                <a:alpha val="49000"/>
              </a:schemeClr>
            </a:solidFill>
            <a:ln w="9525" algn="ctr">
              <a:solidFill>
                <a:schemeClr val="tx1"/>
              </a:solidFill>
              <a:miter lim="800000"/>
              <a:headEnd/>
              <a:tailEnd/>
            </a:ln>
          </p:spPr>
          <p:txBody>
            <a:bodyPr wrap="none" anchor="ctr"/>
            <a:lstStyle/>
            <a:p>
              <a:pPr>
                <a:defRPr/>
              </a:pPr>
              <a:endParaRPr lang="zh-CN" altLang="en-US">
                <a:latin typeface="Arial" charset="0"/>
              </a:endParaRPr>
            </a:p>
          </p:txBody>
        </p:sp>
        <p:sp>
          <p:nvSpPr>
            <p:cNvPr id="7175" name="Line 6">
              <a:extLst>
                <a:ext uri="{FF2B5EF4-FFF2-40B4-BE49-F238E27FC236}">
                  <a16:creationId xmlns:a16="http://schemas.microsoft.com/office/drawing/2014/main" id="{1F7E67F7-A7C8-4CDC-AF47-82404077DB0E}"/>
                </a:ext>
              </a:extLst>
            </p:cNvPr>
            <p:cNvSpPr>
              <a:spLocks noChangeShapeType="1"/>
            </p:cNvSpPr>
            <p:nvPr/>
          </p:nvSpPr>
          <p:spPr bwMode="auto">
            <a:xfrm flipH="1">
              <a:off x="4512" y="158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 name="Rectangle 7">
              <a:extLst>
                <a:ext uri="{FF2B5EF4-FFF2-40B4-BE49-F238E27FC236}">
                  <a16:creationId xmlns:a16="http://schemas.microsoft.com/office/drawing/2014/main" id="{C8B3D319-9260-4EC6-99D7-EF1CE0190E67}"/>
                </a:ext>
              </a:extLst>
            </p:cNvPr>
            <p:cNvSpPr>
              <a:spLocks noChangeArrowheads="1"/>
            </p:cNvSpPr>
            <p:nvPr/>
          </p:nvSpPr>
          <p:spPr bwMode="auto">
            <a:xfrm>
              <a:off x="3696" y="1632"/>
              <a:ext cx="672" cy="624"/>
            </a:xfrm>
            <a:prstGeom prst="rect">
              <a:avLst/>
            </a:prstGeom>
            <a:solidFill>
              <a:srgbClr val="3D5399"/>
            </a:solidFill>
            <a:ln w="9525">
              <a:miter lim="800000"/>
              <a:headEnd/>
              <a:tailEnd/>
            </a:ln>
            <a:scene3d>
              <a:camera prst="legacyObliqueTopRight">
                <a:rot lat="0" lon="1200000" rev="0"/>
              </a:camera>
              <a:lightRig rig="legacyFlat3" dir="b"/>
            </a:scene3d>
            <a:sp3d extrusionH="1801800" prstMaterial="legacyWirefram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7" name="Oval 8">
              <a:extLst>
                <a:ext uri="{FF2B5EF4-FFF2-40B4-BE49-F238E27FC236}">
                  <a16:creationId xmlns:a16="http://schemas.microsoft.com/office/drawing/2014/main" id="{3F2250A0-4B47-4305-BD24-13D9EC5D53A1}"/>
                </a:ext>
              </a:extLst>
            </p:cNvPr>
            <p:cNvSpPr>
              <a:spLocks noChangeArrowheads="1"/>
            </p:cNvSpPr>
            <p:nvPr/>
          </p:nvSpPr>
          <p:spPr bwMode="auto">
            <a:xfrm>
              <a:off x="3744" y="1584"/>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8" name="Oval 9">
              <a:extLst>
                <a:ext uri="{FF2B5EF4-FFF2-40B4-BE49-F238E27FC236}">
                  <a16:creationId xmlns:a16="http://schemas.microsoft.com/office/drawing/2014/main" id="{E5BA8BB4-C4CE-410D-A5F1-07B170514717}"/>
                </a:ext>
              </a:extLst>
            </p:cNvPr>
            <p:cNvSpPr>
              <a:spLocks noChangeArrowheads="1"/>
            </p:cNvSpPr>
            <p:nvPr/>
          </p:nvSpPr>
          <p:spPr bwMode="auto">
            <a:xfrm>
              <a:off x="3744" y="2208"/>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9" name="Oval 10">
              <a:extLst>
                <a:ext uri="{FF2B5EF4-FFF2-40B4-BE49-F238E27FC236}">
                  <a16:creationId xmlns:a16="http://schemas.microsoft.com/office/drawing/2014/main" id="{1A189737-0AC5-4151-AD86-8F0067E69C53}"/>
                </a:ext>
              </a:extLst>
            </p:cNvPr>
            <p:cNvSpPr>
              <a:spLocks noChangeArrowheads="1"/>
            </p:cNvSpPr>
            <p:nvPr/>
          </p:nvSpPr>
          <p:spPr bwMode="auto">
            <a:xfrm>
              <a:off x="4272" y="1680"/>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0" name="Oval 11">
              <a:extLst>
                <a:ext uri="{FF2B5EF4-FFF2-40B4-BE49-F238E27FC236}">
                  <a16:creationId xmlns:a16="http://schemas.microsoft.com/office/drawing/2014/main" id="{45037F9D-096B-4318-A141-AA39C174307E}"/>
                </a:ext>
              </a:extLst>
            </p:cNvPr>
            <p:cNvSpPr>
              <a:spLocks noChangeArrowheads="1"/>
            </p:cNvSpPr>
            <p:nvPr/>
          </p:nvSpPr>
          <p:spPr bwMode="auto">
            <a:xfrm>
              <a:off x="4272" y="2256"/>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1" name="Oval 12">
              <a:extLst>
                <a:ext uri="{FF2B5EF4-FFF2-40B4-BE49-F238E27FC236}">
                  <a16:creationId xmlns:a16="http://schemas.microsoft.com/office/drawing/2014/main" id="{6E1E1B51-F804-4B91-B05D-B0CC76EF0FBB}"/>
                </a:ext>
              </a:extLst>
            </p:cNvPr>
            <p:cNvSpPr>
              <a:spLocks noChangeArrowheads="1"/>
            </p:cNvSpPr>
            <p:nvPr/>
          </p:nvSpPr>
          <p:spPr bwMode="auto">
            <a:xfrm>
              <a:off x="4512" y="1200"/>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2" name="Oval 13">
              <a:extLst>
                <a:ext uri="{FF2B5EF4-FFF2-40B4-BE49-F238E27FC236}">
                  <a16:creationId xmlns:a16="http://schemas.microsoft.com/office/drawing/2014/main" id="{DDCA0380-A326-44BF-9540-CC4101373CBB}"/>
                </a:ext>
              </a:extLst>
            </p:cNvPr>
            <p:cNvSpPr>
              <a:spLocks noChangeArrowheads="1"/>
            </p:cNvSpPr>
            <p:nvPr/>
          </p:nvSpPr>
          <p:spPr bwMode="auto">
            <a:xfrm>
              <a:off x="4512" y="1824"/>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3" name="Oval 14">
              <a:extLst>
                <a:ext uri="{FF2B5EF4-FFF2-40B4-BE49-F238E27FC236}">
                  <a16:creationId xmlns:a16="http://schemas.microsoft.com/office/drawing/2014/main" id="{6A0B2505-A830-42E3-8DBE-5BC476FF2F4F}"/>
                </a:ext>
              </a:extLst>
            </p:cNvPr>
            <p:cNvSpPr>
              <a:spLocks noChangeArrowheads="1"/>
            </p:cNvSpPr>
            <p:nvPr/>
          </p:nvSpPr>
          <p:spPr bwMode="auto">
            <a:xfrm>
              <a:off x="5040" y="1872"/>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4" name="Oval 15">
              <a:extLst>
                <a:ext uri="{FF2B5EF4-FFF2-40B4-BE49-F238E27FC236}">
                  <a16:creationId xmlns:a16="http://schemas.microsoft.com/office/drawing/2014/main" id="{6FA70B34-0CF9-4800-9BF2-D342C7475716}"/>
                </a:ext>
              </a:extLst>
            </p:cNvPr>
            <p:cNvSpPr>
              <a:spLocks noChangeArrowheads="1"/>
            </p:cNvSpPr>
            <p:nvPr/>
          </p:nvSpPr>
          <p:spPr bwMode="auto">
            <a:xfrm>
              <a:off x="5040" y="1296"/>
              <a:ext cx="48" cy="48"/>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5" name="Line 16">
              <a:extLst>
                <a:ext uri="{FF2B5EF4-FFF2-40B4-BE49-F238E27FC236}">
                  <a16:creationId xmlns:a16="http://schemas.microsoft.com/office/drawing/2014/main" id="{27C85829-DA0F-4D7F-A485-D11BE7D08F9B}"/>
                </a:ext>
              </a:extLst>
            </p:cNvPr>
            <p:cNvSpPr>
              <a:spLocks noChangeShapeType="1"/>
            </p:cNvSpPr>
            <p:nvPr/>
          </p:nvSpPr>
          <p:spPr bwMode="auto">
            <a:xfrm>
              <a:off x="3792" y="1632"/>
              <a:ext cx="28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 name="Line 17">
              <a:extLst>
                <a:ext uri="{FF2B5EF4-FFF2-40B4-BE49-F238E27FC236}">
                  <a16:creationId xmlns:a16="http://schemas.microsoft.com/office/drawing/2014/main" id="{28657B0D-6972-4A3A-8079-B04CECFB1157}"/>
                </a:ext>
              </a:extLst>
            </p:cNvPr>
            <p:cNvSpPr>
              <a:spLocks noChangeShapeType="1"/>
            </p:cNvSpPr>
            <p:nvPr/>
          </p:nvSpPr>
          <p:spPr bwMode="auto">
            <a:xfrm flipH="1" flipV="1">
              <a:off x="4080" y="196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 name="Line 18">
              <a:extLst>
                <a:ext uri="{FF2B5EF4-FFF2-40B4-BE49-F238E27FC236}">
                  <a16:creationId xmlns:a16="http://schemas.microsoft.com/office/drawing/2014/main" id="{C44155E5-E799-4C62-82A2-EC9292A90024}"/>
                </a:ext>
              </a:extLst>
            </p:cNvPr>
            <p:cNvSpPr>
              <a:spLocks noChangeShapeType="1"/>
            </p:cNvSpPr>
            <p:nvPr/>
          </p:nvSpPr>
          <p:spPr bwMode="auto">
            <a:xfrm flipV="1">
              <a:off x="3792" y="1968"/>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 name="Line 19">
              <a:extLst>
                <a:ext uri="{FF2B5EF4-FFF2-40B4-BE49-F238E27FC236}">
                  <a16:creationId xmlns:a16="http://schemas.microsoft.com/office/drawing/2014/main" id="{349A02C7-968E-4935-9A70-2012B50067D4}"/>
                </a:ext>
              </a:extLst>
            </p:cNvPr>
            <p:cNvSpPr>
              <a:spLocks noChangeShapeType="1"/>
            </p:cNvSpPr>
            <p:nvPr/>
          </p:nvSpPr>
          <p:spPr bwMode="auto">
            <a:xfrm flipH="1">
              <a:off x="4080" y="1728"/>
              <a:ext cx="192"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 name="Oval 20">
              <a:extLst>
                <a:ext uri="{FF2B5EF4-FFF2-40B4-BE49-F238E27FC236}">
                  <a16:creationId xmlns:a16="http://schemas.microsoft.com/office/drawing/2014/main" id="{52CCDF31-8A05-4F82-85BB-FCBC51E2AB6E}"/>
                </a:ext>
              </a:extLst>
            </p:cNvPr>
            <p:cNvSpPr>
              <a:spLocks noChangeArrowheads="1"/>
            </p:cNvSpPr>
            <p:nvPr/>
          </p:nvSpPr>
          <p:spPr bwMode="auto">
            <a:xfrm>
              <a:off x="3984" y="1872"/>
              <a:ext cx="144" cy="144"/>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90" name="Line 21">
              <a:extLst>
                <a:ext uri="{FF2B5EF4-FFF2-40B4-BE49-F238E27FC236}">
                  <a16:creationId xmlns:a16="http://schemas.microsoft.com/office/drawing/2014/main" id="{3D270C28-3A14-4E0F-B991-6EBC879A3179}"/>
                </a:ext>
              </a:extLst>
            </p:cNvPr>
            <p:cNvSpPr>
              <a:spLocks noChangeShapeType="1"/>
            </p:cNvSpPr>
            <p:nvPr/>
          </p:nvSpPr>
          <p:spPr bwMode="auto">
            <a:xfrm flipH="1" flipV="1">
              <a:off x="4560" y="1248"/>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 name="Line 22">
              <a:extLst>
                <a:ext uri="{FF2B5EF4-FFF2-40B4-BE49-F238E27FC236}">
                  <a16:creationId xmlns:a16="http://schemas.microsoft.com/office/drawing/2014/main" id="{01A6393D-E618-412C-96DB-96DDD14CAD68}"/>
                </a:ext>
              </a:extLst>
            </p:cNvPr>
            <p:cNvSpPr>
              <a:spLocks noChangeShapeType="1"/>
            </p:cNvSpPr>
            <p:nvPr/>
          </p:nvSpPr>
          <p:spPr bwMode="auto">
            <a:xfrm flipH="1" flipV="1">
              <a:off x="4800" y="158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 name="Line 23">
              <a:extLst>
                <a:ext uri="{FF2B5EF4-FFF2-40B4-BE49-F238E27FC236}">
                  <a16:creationId xmlns:a16="http://schemas.microsoft.com/office/drawing/2014/main" id="{2721A7FC-7C09-4D9E-8775-CEF50C9CFD88}"/>
                </a:ext>
              </a:extLst>
            </p:cNvPr>
            <p:cNvSpPr>
              <a:spLocks noChangeShapeType="1"/>
            </p:cNvSpPr>
            <p:nvPr/>
          </p:nvSpPr>
          <p:spPr bwMode="auto">
            <a:xfrm flipH="1">
              <a:off x="4752" y="1344"/>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 name="Oval 24">
              <a:extLst>
                <a:ext uri="{FF2B5EF4-FFF2-40B4-BE49-F238E27FC236}">
                  <a16:creationId xmlns:a16="http://schemas.microsoft.com/office/drawing/2014/main" id="{81750D74-BE4F-49D0-B5D4-B896C0C99008}"/>
                </a:ext>
              </a:extLst>
            </p:cNvPr>
            <p:cNvSpPr>
              <a:spLocks noChangeArrowheads="1"/>
            </p:cNvSpPr>
            <p:nvPr/>
          </p:nvSpPr>
          <p:spPr bwMode="auto">
            <a:xfrm>
              <a:off x="4704" y="1488"/>
              <a:ext cx="144" cy="144"/>
            </a:xfrm>
            <a:prstGeom prst="ellipse">
              <a:avLst/>
            </a:prstGeom>
            <a:solidFill>
              <a:srgbClr val="3D5399"/>
            </a:solidFill>
            <a:ln w="9525">
              <a:round/>
              <a:headEnd/>
              <a:tailEnd/>
            </a:ln>
            <a:scene3d>
              <a:camera prst="legacyObliqueTopRight"/>
              <a:lightRig rig="legacyFlat3" dir="b"/>
            </a:scene3d>
            <a:sp3d prstMaterial="legacyMatte">
              <a:bevelT w="13500" h="13500" prst="angle"/>
              <a:bevelB w="13500" h="13500" prst="angle"/>
              <a:extrusionClr>
                <a:srgbClr val="3D5399"/>
              </a:extrusionClr>
              <a:contourClr>
                <a:srgbClr val="3D5399"/>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94" name="Rectangle 25">
              <a:extLst>
                <a:ext uri="{FF2B5EF4-FFF2-40B4-BE49-F238E27FC236}">
                  <a16:creationId xmlns:a16="http://schemas.microsoft.com/office/drawing/2014/main" id="{6BE37819-CF9A-49F3-B1F8-C0B74D65AD81}"/>
                </a:ext>
              </a:extLst>
            </p:cNvPr>
            <p:cNvSpPr>
              <a:spLocks noChangeArrowheads="1"/>
            </p:cNvSpPr>
            <p:nvPr/>
          </p:nvSpPr>
          <p:spPr bwMode="auto">
            <a:xfrm>
              <a:off x="3264" y="2400"/>
              <a:ext cx="241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7A8DCA"/>
                </a:buClr>
                <a:buSzPct val="75000"/>
              </a:pPr>
              <a:r>
                <a:rPr lang="en-US" altLang="zh-CN" sz="2000">
                  <a:latin typeface="Times New Roman" panose="02020603050405020304" pitchFamily="18" charset="0"/>
                </a:rPr>
                <a:t>Volume defined by two cross-sections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ircle(in)">
                                      <p:cBhvr>
                                        <p:cTn id="7" dur="2000"/>
                                        <p:tgtEl>
                                          <p:spTgt spid="7170"/>
                                        </p:tgtEl>
                                      </p:cBhvr>
                                    </p:animEffect>
                                  </p:childTnLst>
                                </p:cTn>
                              </p:par>
                              <p:par>
                                <p:cTn id="8" presetID="6" presetClass="entr" presetSubtype="16" fill="hold" nodeType="withEffect">
                                  <p:stCondLst>
                                    <p:cond delay="0"/>
                                  </p:stCondLst>
                                  <p:childTnLst>
                                    <p:set>
                                      <p:cBhvr>
                                        <p:cTn id="9" dur="1" fill="hold">
                                          <p:stCondLst>
                                            <p:cond delay="0"/>
                                          </p:stCondLst>
                                        </p:cTn>
                                        <p:tgtEl>
                                          <p:spTgt spid="7173"/>
                                        </p:tgtEl>
                                        <p:attrNameLst>
                                          <p:attrName>style.visibility</p:attrName>
                                        </p:attrNameLst>
                                      </p:cBhvr>
                                      <p:to>
                                        <p:strVal val="visible"/>
                                      </p:to>
                                    </p:set>
                                    <p:animEffect transition="in" filter="circle(in)">
                                      <p:cBhvr>
                                        <p:cTn id="10" dur="2000"/>
                                        <p:tgtEl>
                                          <p:spTgt spid="717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172">
                                            <p:txEl>
                                              <p:pRg st="0" end="0"/>
                                            </p:txEl>
                                          </p:spTgt>
                                        </p:tgtEl>
                                        <p:attrNameLst>
                                          <p:attrName>style.visibility</p:attrName>
                                        </p:attrNameLst>
                                      </p:cBhvr>
                                      <p:to>
                                        <p:strVal val="visible"/>
                                      </p:to>
                                    </p:set>
                                    <p:animEffect transition="in" filter="fade">
                                      <p:cBhvr>
                                        <p:cTn id="15" dur="1000"/>
                                        <p:tgtEl>
                                          <p:spTgt spid="7172">
                                            <p:txEl>
                                              <p:pRg st="0" end="0"/>
                                            </p:txEl>
                                          </p:spTgt>
                                        </p:tgtEl>
                                      </p:cBhvr>
                                    </p:animEffect>
                                    <p:anim calcmode="lin" valueType="num">
                                      <p:cBhvr>
                                        <p:cTn id="16" dur="1000" fill="hold"/>
                                        <p:tgtEl>
                                          <p:spTgt spid="717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1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172">
                                            <p:txEl>
                                              <p:pRg st="1" end="1"/>
                                            </p:txEl>
                                          </p:spTgt>
                                        </p:tgtEl>
                                        <p:attrNameLst>
                                          <p:attrName>style.visibility</p:attrName>
                                        </p:attrNameLst>
                                      </p:cBhvr>
                                      <p:to>
                                        <p:strVal val="visible"/>
                                      </p:to>
                                    </p:set>
                                    <p:animEffect transition="in" filter="fade">
                                      <p:cBhvr>
                                        <p:cTn id="22" dur="1000"/>
                                        <p:tgtEl>
                                          <p:spTgt spid="7172">
                                            <p:txEl>
                                              <p:pRg st="1" end="1"/>
                                            </p:txEl>
                                          </p:spTgt>
                                        </p:tgtEl>
                                      </p:cBhvr>
                                    </p:animEffect>
                                    <p:anim calcmode="lin" valueType="num">
                                      <p:cBhvr>
                                        <p:cTn id="23" dur="1000" fill="hold"/>
                                        <p:tgtEl>
                                          <p:spTgt spid="7172">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7172">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172">
                                            <p:txEl>
                                              <p:pRg st="2" end="2"/>
                                            </p:txEl>
                                          </p:spTgt>
                                        </p:tgtEl>
                                        <p:attrNameLst>
                                          <p:attrName>style.visibility</p:attrName>
                                        </p:attrNameLst>
                                      </p:cBhvr>
                                      <p:to>
                                        <p:strVal val="visible"/>
                                      </p:to>
                                    </p:set>
                                    <p:animEffect transition="in" filter="fade">
                                      <p:cBhvr>
                                        <p:cTn id="27" dur="1000"/>
                                        <p:tgtEl>
                                          <p:spTgt spid="7172">
                                            <p:txEl>
                                              <p:pRg st="2" end="2"/>
                                            </p:txEl>
                                          </p:spTgt>
                                        </p:tgtEl>
                                      </p:cBhvr>
                                    </p:animEffect>
                                    <p:anim calcmode="lin" valueType="num">
                                      <p:cBhvr>
                                        <p:cTn id="28" dur="1000" fill="hold"/>
                                        <p:tgtEl>
                                          <p:spTgt spid="717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17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93E516F-22FE-4E4D-9E8D-DBDB05004C23}"/>
              </a:ext>
            </a:extLst>
          </p:cNvPr>
          <p:cNvSpPr>
            <a:spLocks noGrp="1" noChangeArrowheads="1"/>
          </p:cNvSpPr>
          <p:nvPr>
            <p:ph type="title"/>
          </p:nvPr>
        </p:nvSpPr>
        <p:spPr/>
        <p:txBody>
          <a:bodyPr/>
          <a:lstStyle/>
          <a:p>
            <a:r>
              <a:rPr lang="en-US" altLang="zh-CN">
                <a:ea typeface="宋体" panose="02010600030101010101" pitchFamily="2" charset="-122"/>
              </a:rPr>
              <a:t>5.3.3 Hair-Object Collisions</a:t>
            </a:r>
          </a:p>
        </p:txBody>
      </p:sp>
      <p:sp>
        <p:nvSpPr>
          <p:cNvPr id="46083" name="Rectangle 3">
            <a:extLst>
              <a:ext uri="{FF2B5EF4-FFF2-40B4-BE49-F238E27FC236}">
                <a16:creationId xmlns:a16="http://schemas.microsoft.com/office/drawing/2014/main" id="{EB89411A-997A-42E5-A108-61AB05BCE5C6}"/>
              </a:ext>
            </a:extLst>
          </p:cNvPr>
          <p:cNvSpPr>
            <a:spLocks noGrp="1" noChangeArrowheads="1"/>
          </p:cNvSpPr>
          <p:nvPr>
            <p:ph type="body" idx="1"/>
          </p:nvPr>
        </p:nvSpPr>
        <p:spPr bwMode="auto">
          <a:xfrm>
            <a:off x="671513" y="1171575"/>
            <a:ext cx="8858250" cy="5854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110000"/>
              </a:lnSpc>
            </a:pPr>
            <a:r>
              <a:rPr lang="en-US" altLang="zh-CN" dirty="0">
                <a:ea typeface="宋体" panose="02010600030101010101" pitchFamily="2" charset="-122"/>
              </a:rPr>
              <a:t>Interactions between </a:t>
            </a:r>
            <a:r>
              <a:rPr lang="en-US" altLang="zh-CN" dirty="0">
                <a:solidFill>
                  <a:srgbClr val="FF0000"/>
                </a:solidFill>
                <a:ea typeface="宋体" panose="02010600030101010101" pitchFamily="2" charset="-122"/>
              </a:rPr>
              <a:t>wisp and person</a:t>
            </a:r>
          </a:p>
          <a:p>
            <a:pPr lvl="1">
              <a:lnSpc>
                <a:spcPct val="110000"/>
              </a:lnSpc>
            </a:pPr>
            <a:r>
              <a:rPr lang="en-US" altLang="zh-CN" dirty="0">
                <a:solidFill>
                  <a:srgbClr val="FF0000"/>
                </a:solidFill>
                <a:ea typeface="宋体" panose="02010600030101010101" pitchFamily="2" charset="-122"/>
              </a:rPr>
              <a:t>Sliding</a:t>
            </a:r>
            <a:r>
              <a:rPr lang="en-US" altLang="zh-CN" dirty="0">
                <a:ea typeface="宋体" panose="02010600030101010101" pitchFamily="2" charset="-122"/>
              </a:rPr>
              <a:t> Contact</a:t>
            </a:r>
          </a:p>
          <a:p>
            <a:pPr lvl="2">
              <a:lnSpc>
                <a:spcPct val="110000"/>
              </a:lnSpc>
              <a:buFont typeface="Wingdings" panose="05000000000000000000" pitchFamily="2" charset="2"/>
              <a:buChar char="u"/>
            </a:pPr>
            <a:r>
              <a:rPr lang="en-US" altLang="zh-CN" sz="2800" dirty="0">
                <a:ea typeface="宋体" panose="02010600030101010101" pitchFamily="2" charset="-122"/>
              </a:rPr>
              <a:t>Check point-mass close to body (within threshold)</a:t>
            </a:r>
          </a:p>
          <a:p>
            <a:pPr lvl="2">
              <a:lnSpc>
                <a:spcPct val="110000"/>
              </a:lnSpc>
              <a:buFont typeface="Wingdings" panose="05000000000000000000" pitchFamily="2" charset="2"/>
              <a:buChar char="u"/>
            </a:pPr>
            <a:r>
              <a:rPr lang="en-US" altLang="zh-CN" sz="2800" dirty="0">
                <a:ea typeface="宋体" panose="02010600030101010101" pitchFamily="2" charset="-122"/>
              </a:rPr>
              <a:t>Eliminate velocity of point-mass</a:t>
            </a:r>
          </a:p>
          <a:p>
            <a:pPr lvl="2">
              <a:lnSpc>
                <a:spcPct val="110000"/>
              </a:lnSpc>
            </a:pPr>
            <a:endParaRPr lang="en-US" altLang="zh-CN" sz="2800" dirty="0">
              <a:ea typeface="宋体" panose="02010600030101010101" pitchFamily="2" charset="-122"/>
            </a:endParaRPr>
          </a:p>
          <a:p>
            <a:pPr lvl="1">
              <a:lnSpc>
                <a:spcPct val="110000"/>
              </a:lnSpc>
            </a:pPr>
            <a:r>
              <a:rPr lang="en-US" altLang="zh-CN" dirty="0">
                <a:solidFill>
                  <a:srgbClr val="FF0000"/>
                </a:solidFill>
                <a:ea typeface="宋体" panose="02010600030101010101" pitchFamily="2" charset="-122"/>
              </a:rPr>
              <a:t>Penetration</a:t>
            </a:r>
            <a:r>
              <a:rPr lang="en-US" altLang="zh-CN" dirty="0">
                <a:ea typeface="宋体" panose="02010600030101010101" pitchFamily="2" charset="-122"/>
              </a:rPr>
              <a:t> Reaction</a:t>
            </a:r>
          </a:p>
          <a:p>
            <a:pPr lvl="2">
              <a:lnSpc>
                <a:spcPct val="110000"/>
              </a:lnSpc>
              <a:buFont typeface="Wingdings" panose="05000000000000000000" pitchFamily="2" charset="2"/>
              <a:buChar char="u"/>
            </a:pPr>
            <a:r>
              <a:rPr lang="en-US" altLang="zh-CN" sz="2800" dirty="0">
                <a:ea typeface="宋体" panose="02010600030101010101" pitchFamily="2" charset="-122"/>
              </a:rPr>
              <a:t>If point-mass (either envelope or skeleton) collides with the body, move point-mass outside of body then use “sliding contact”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1000"/>
                                        <p:tgtEl>
                                          <p:spTgt spid="46083">
                                            <p:txEl>
                                              <p:pRg st="0" end="0"/>
                                            </p:txEl>
                                          </p:spTgt>
                                        </p:tgtEl>
                                      </p:cBhvr>
                                    </p:animEffect>
                                    <p:anim calcmode="lin" valueType="num">
                                      <p:cBhvr>
                                        <p:cTn id="8" dur="1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6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1000"/>
                                        <p:tgtEl>
                                          <p:spTgt spid="46083">
                                            <p:txEl>
                                              <p:pRg st="1" end="1"/>
                                            </p:txEl>
                                          </p:spTgt>
                                        </p:tgtEl>
                                      </p:cBhvr>
                                    </p:animEffect>
                                    <p:anim calcmode="lin" valueType="num">
                                      <p:cBhvr>
                                        <p:cTn id="13" dur="1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6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fade">
                                      <p:cBhvr>
                                        <p:cTn id="17" dur="1000"/>
                                        <p:tgtEl>
                                          <p:spTgt spid="46083">
                                            <p:txEl>
                                              <p:pRg st="2" end="2"/>
                                            </p:txEl>
                                          </p:spTgt>
                                        </p:tgtEl>
                                      </p:cBhvr>
                                    </p:animEffect>
                                    <p:anim calcmode="lin" valueType="num">
                                      <p:cBhvr>
                                        <p:cTn id="18" dur="1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6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fade">
                                      <p:cBhvr>
                                        <p:cTn id="22" dur="1000"/>
                                        <p:tgtEl>
                                          <p:spTgt spid="46083">
                                            <p:txEl>
                                              <p:pRg st="3" end="3"/>
                                            </p:txEl>
                                          </p:spTgt>
                                        </p:tgtEl>
                                      </p:cBhvr>
                                    </p:animEffect>
                                    <p:anim calcmode="lin" valueType="num">
                                      <p:cBhvr>
                                        <p:cTn id="23" dur="10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608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fade">
                                      <p:cBhvr>
                                        <p:cTn id="27" dur="1000"/>
                                        <p:tgtEl>
                                          <p:spTgt spid="46083">
                                            <p:txEl>
                                              <p:pRg st="5" end="5"/>
                                            </p:txEl>
                                          </p:spTgt>
                                        </p:tgtEl>
                                      </p:cBhvr>
                                    </p:animEffect>
                                    <p:anim calcmode="lin" valueType="num">
                                      <p:cBhvr>
                                        <p:cTn id="28" dur="1000" fill="hold"/>
                                        <p:tgtEl>
                                          <p:spTgt spid="4608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4608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083">
                                            <p:txEl>
                                              <p:pRg st="6" end="6"/>
                                            </p:txEl>
                                          </p:spTgt>
                                        </p:tgtEl>
                                        <p:attrNameLst>
                                          <p:attrName>style.visibility</p:attrName>
                                        </p:attrNameLst>
                                      </p:cBhvr>
                                      <p:to>
                                        <p:strVal val="visible"/>
                                      </p:to>
                                    </p:set>
                                    <p:animEffect transition="in" filter="fade">
                                      <p:cBhvr>
                                        <p:cTn id="32" dur="1000"/>
                                        <p:tgtEl>
                                          <p:spTgt spid="46083">
                                            <p:txEl>
                                              <p:pRg st="6" end="6"/>
                                            </p:txEl>
                                          </p:spTgt>
                                        </p:tgtEl>
                                      </p:cBhvr>
                                    </p:animEffect>
                                    <p:anim calcmode="lin" valueType="num">
                                      <p:cBhvr>
                                        <p:cTn id="33" dur="1000" fill="hold"/>
                                        <p:tgtEl>
                                          <p:spTgt spid="4608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4608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CD1A7F16-C8BA-44F1-A2AF-F5A5926D3A1A}"/>
              </a:ext>
            </a:extLst>
          </p:cNvPr>
          <p:cNvSpPr>
            <a:spLocks noGrp="1" noChangeArrowheads="1"/>
          </p:cNvSpPr>
          <p:nvPr>
            <p:ph type="title"/>
          </p:nvPr>
        </p:nvSpPr>
        <p:spPr/>
        <p:txBody>
          <a:bodyPr/>
          <a:lstStyle/>
          <a:p>
            <a:r>
              <a:rPr lang="en-US" altLang="zh-CN">
                <a:ea typeface="宋体" panose="02010600030101010101" pitchFamily="2" charset="-122"/>
              </a:rPr>
              <a:t>5.3.5 Results</a:t>
            </a:r>
          </a:p>
        </p:txBody>
      </p:sp>
      <p:graphicFrame>
        <p:nvGraphicFramePr>
          <p:cNvPr id="8194" name="Object 2">
            <a:extLst>
              <a:ext uri="{FF2B5EF4-FFF2-40B4-BE49-F238E27FC236}">
                <a16:creationId xmlns:a16="http://schemas.microsoft.com/office/drawing/2014/main" id="{DE5EF7B8-7023-457D-A545-18E773B51B47}"/>
              </a:ext>
            </a:extLst>
          </p:cNvPr>
          <p:cNvGraphicFramePr>
            <a:graphicFrameLocks noGrp="1" noChangeAspect="1"/>
          </p:cNvGraphicFramePr>
          <p:nvPr>
            <p:ph idx="1"/>
          </p:nvPr>
        </p:nvGraphicFramePr>
        <p:xfrm>
          <a:off x="814388" y="1885950"/>
          <a:ext cx="8177212" cy="3225800"/>
        </p:xfrm>
        <a:graphic>
          <a:graphicData uri="http://schemas.openxmlformats.org/presentationml/2006/ole">
            <mc:AlternateContent xmlns:mc="http://schemas.openxmlformats.org/markup-compatibility/2006">
              <mc:Choice xmlns:v="urn:schemas-microsoft-com:vml" Requires="v">
                <p:oleObj name="Image" r:id="rId2" imgW="7433816" imgH="2846453" progId="Photoshop.Image.5">
                  <p:embed/>
                </p:oleObj>
              </mc:Choice>
              <mc:Fallback>
                <p:oleObj name="Image" r:id="rId2" imgW="7433816" imgH="2846453"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1885950"/>
                        <a:ext cx="8177212"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a:extLst>
              <a:ext uri="{FF2B5EF4-FFF2-40B4-BE49-F238E27FC236}">
                <a16:creationId xmlns:a16="http://schemas.microsoft.com/office/drawing/2014/main" id="{C36565A1-EE82-4D4A-927C-9F6949E52B54}"/>
              </a:ext>
            </a:extLst>
          </p:cNvPr>
          <p:cNvSpPr>
            <a:spLocks noGrp="1" noChangeArrowheads="1"/>
          </p:cNvSpPr>
          <p:nvPr>
            <p:ph type="body" sz="half" idx="1"/>
          </p:nvPr>
        </p:nvSpPr>
        <p:spPr bwMode="auto">
          <a:xfrm>
            <a:off x="5029200" y="1100138"/>
            <a:ext cx="4714875" cy="608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~0.023 to 0.025 fps</a:t>
            </a:r>
          </a:p>
          <a:p>
            <a:r>
              <a:rPr lang="en-US" altLang="zh-CN" dirty="0">
                <a:ea typeface="宋体" panose="02010600030101010101" pitchFamily="2" charset="-122"/>
              </a:rPr>
              <a:t>Short Hair </a:t>
            </a:r>
          </a:p>
          <a:p>
            <a:pPr lvl="1">
              <a:buFont typeface="Wingdings" pitchFamily="2" charset="2"/>
              <a:buChar char="l"/>
            </a:pPr>
            <a:r>
              <a:rPr lang="en-US" altLang="zh-CN" dirty="0">
                <a:ea typeface="宋体" panose="02010600030101010101" pitchFamily="2" charset="-122"/>
              </a:rPr>
              <a:t>199 wisps</a:t>
            </a:r>
          </a:p>
          <a:p>
            <a:pPr lvl="1">
              <a:buFont typeface="Wingdings" pitchFamily="2" charset="2"/>
              <a:buChar char="l"/>
            </a:pPr>
            <a:r>
              <a:rPr lang="en-US" altLang="zh-CN" dirty="0">
                <a:ea typeface="宋体" panose="02010600030101010101" pitchFamily="2" charset="-122"/>
              </a:rPr>
              <a:t>4 segments per wisp</a:t>
            </a:r>
          </a:p>
          <a:p>
            <a:r>
              <a:rPr lang="en-US" altLang="zh-CN" dirty="0">
                <a:ea typeface="宋体" panose="02010600030101010101" pitchFamily="2" charset="-122"/>
              </a:rPr>
              <a:t>Medium Hair</a:t>
            </a:r>
          </a:p>
          <a:p>
            <a:pPr lvl="1">
              <a:buFont typeface="Wingdings" pitchFamily="2" charset="2"/>
              <a:buChar char="l"/>
            </a:pPr>
            <a:r>
              <a:rPr lang="en-US" altLang="zh-CN" dirty="0">
                <a:ea typeface="宋体" panose="02010600030101010101" pitchFamily="2" charset="-122"/>
              </a:rPr>
              <a:t>73 wisps</a:t>
            </a:r>
          </a:p>
          <a:p>
            <a:pPr lvl="1">
              <a:buFont typeface="Wingdings" pitchFamily="2" charset="2"/>
              <a:buChar char="l"/>
            </a:pPr>
            <a:r>
              <a:rPr lang="en-US" altLang="zh-CN" dirty="0">
                <a:ea typeface="宋体" panose="02010600030101010101" pitchFamily="2" charset="-122"/>
              </a:rPr>
              <a:t>9.9 segments per wisp</a:t>
            </a:r>
          </a:p>
          <a:p>
            <a:r>
              <a:rPr lang="en-US" altLang="zh-CN" dirty="0">
                <a:ea typeface="宋体" panose="02010600030101010101" pitchFamily="2" charset="-122"/>
              </a:rPr>
              <a:t>Long Hair</a:t>
            </a:r>
          </a:p>
          <a:p>
            <a:pPr lvl="1">
              <a:buFont typeface="Wingdings" pitchFamily="2" charset="2"/>
              <a:buChar char="l"/>
            </a:pPr>
            <a:r>
              <a:rPr lang="en-US" altLang="zh-CN" dirty="0">
                <a:ea typeface="宋体" panose="02010600030101010101" pitchFamily="2" charset="-122"/>
              </a:rPr>
              <a:t>56 wisps</a:t>
            </a:r>
          </a:p>
          <a:p>
            <a:pPr lvl="1">
              <a:buFont typeface="Wingdings" pitchFamily="2" charset="2"/>
              <a:buChar char="l"/>
            </a:pPr>
            <a:r>
              <a:rPr lang="en-US" altLang="zh-CN" dirty="0">
                <a:ea typeface="宋体" panose="02010600030101010101" pitchFamily="2" charset="-122"/>
              </a:rPr>
              <a:t>7.7 segments per wisp</a:t>
            </a:r>
          </a:p>
        </p:txBody>
      </p:sp>
      <p:sp>
        <p:nvSpPr>
          <p:cNvPr id="47107" name="Rectangle 7">
            <a:extLst>
              <a:ext uri="{FF2B5EF4-FFF2-40B4-BE49-F238E27FC236}">
                <a16:creationId xmlns:a16="http://schemas.microsoft.com/office/drawing/2014/main" id="{89595B16-4159-4FDB-8B4E-B5850F78069D}"/>
              </a:ext>
            </a:extLst>
          </p:cNvPr>
          <p:cNvSpPr>
            <a:spLocks noGrp="1" noChangeArrowheads="1"/>
          </p:cNvSpPr>
          <p:nvPr>
            <p:ph type="body" sz="half" idx="2"/>
          </p:nvPr>
        </p:nvSpPr>
        <p:spPr bwMode="auto">
          <a:xfrm>
            <a:off x="314325" y="1814513"/>
            <a:ext cx="4214813" cy="3846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sz="2700" dirty="0">
                <a:solidFill>
                  <a:srgbClr val="FF0000"/>
                </a:solidFill>
                <a:ea typeface="宋体" panose="02010600030101010101" pitchFamily="2" charset="-122"/>
              </a:rPr>
              <a:t>92 to 95% </a:t>
            </a:r>
            <a:r>
              <a:rPr lang="en-US" altLang="zh-CN" sz="2700" dirty="0">
                <a:ea typeface="宋体" panose="02010600030101010101" pitchFamily="2" charset="-122"/>
              </a:rPr>
              <a:t>of total computation time spent on </a:t>
            </a:r>
            <a:r>
              <a:rPr lang="en-US" altLang="zh-CN" sz="2700" dirty="0">
                <a:solidFill>
                  <a:srgbClr val="FF0000"/>
                </a:solidFill>
                <a:ea typeface="宋体" panose="02010600030101010101" pitchFamily="2" charset="-122"/>
              </a:rPr>
              <a:t>collision detection</a:t>
            </a:r>
          </a:p>
          <a:p>
            <a:pPr lvl="1">
              <a:buFont typeface="Wingdings" pitchFamily="2" charset="2"/>
              <a:buChar char="l"/>
            </a:pPr>
            <a:r>
              <a:rPr lang="en-US" altLang="zh-CN" dirty="0">
                <a:ea typeface="宋体" panose="02010600030101010101" pitchFamily="2" charset="-122"/>
              </a:rPr>
              <a:t>64 to 70% wisp self-interactions</a:t>
            </a:r>
          </a:p>
          <a:p>
            <a:pPr lvl="1">
              <a:buFont typeface="Wingdings" pitchFamily="2" charset="2"/>
              <a:buChar char="l"/>
            </a:pPr>
            <a:r>
              <a:rPr lang="en-US" altLang="zh-CN" dirty="0">
                <a:ea typeface="宋体" panose="02010600030101010101" pitchFamily="2" charset="-122"/>
              </a:rPr>
              <a:t>30 to 36% wisp-object interactions</a:t>
            </a:r>
          </a:p>
        </p:txBody>
      </p:sp>
      <p:sp>
        <p:nvSpPr>
          <p:cNvPr id="47108" name="矩形 4">
            <a:extLst>
              <a:ext uri="{FF2B5EF4-FFF2-40B4-BE49-F238E27FC236}">
                <a16:creationId xmlns:a16="http://schemas.microsoft.com/office/drawing/2014/main" id="{D30DE561-B333-4DB5-82C3-13BC922501EC}"/>
              </a:ext>
            </a:extLst>
          </p:cNvPr>
          <p:cNvSpPr>
            <a:spLocks noChangeArrowheads="1"/>
          </p:cNvSpPr>
          <p:nvPr/>
        </p:nvSpPr>
        <p:spPr bwMode="auto">
          <a:xfrm>
            <a:off x="600075" y="1100138"/>
            <a:ext cx="1612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latin typeface="Times New Roman" panose="02020603050405020304" pitchFamily="18" charset="0"/>
                <a:cs typeface="Times New Roman" panose="02020603050405020304" pitchFamily="18" charset="0"/>
              </a:rPr>
              <a:t>Timings</a:t>
            </a:r>
            <a:endParaRPr lang="zh-CN" altLang="en-US" sz="3200" b="1" dirty="0">
              <a:latin typeface="Times New Roman" panose="02020603050405020304" pitchFamily="18" charset="0"/>
              <a:cs typeface="Times New Roman" panose="02020603050405020304" pitchFamily="18" charset="0"/>
            </a:endParaRPr>
          </a:p>
        </p:txBody>
      </p:sp>
      <p:sp>
        <p:nvSpPr>
          <p:cNvPr id="47109" name="Rectangle 2">
            <a:extLst>
              <a:ext uri="{FF2B5EF4-FFF2-40B4-BE49-F238E27FC236}">
                <a16:creationId xmlns:a16="http://schemas.microsoft.com/office/drawing/2014/main" id="{FD463392-A433-4B3A-8BF5-8001F6F4D279}"/>
              </a:ext>
            </a:extLst>
          </p:cNvPr>
          <p:cNvSpPr>
            <a:spLocks noGrp="1" noChangeArrowheads="1"/>
          </p:cNvSpPr>
          <p:nvPr>
            <p:ph type="title"/>
          </p:nvPr>
        </p:nvSpPr>
        <p:spPr/>
        <p:txBody>
          <a:bodyPr/>
          <a:lstStyle/>
          <a:p>
            <a:r>
              <a:rPr lang="en-US" altLang="zh-CN">
                <a:ea typeface="宋体" panose="02010600030101010101" pitchFamily="2" charset="-122"/>
              </a:rPr>
              <a:t>5.3.5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fade">
                                      <p:cBhvr>
                                        <p:cTn id="7" dur="1000"/>
                                        <p:tgtEl>
                                          <p:spTgt spid="47108"/>
                                        </p:tgtEl>
                                      </p:cBhvr>
                                    </p:animEffect>
                                    <p:anim calcmode="lin" valueType="num">
                                      <p:cBhvr>
                                        <p:cTn id="8" dur="1000" fill="hold"/>
                                        <p:tgtEl>
                                          <p:spTgt spid="47108"/>
                                        </p:tgtEl>
                                        <p:attrNameLst>
                                          <p:attrName>ppt_x</p:attrName>
                                        </p:attrNameLst>
                                      </p:cBhvr>
                                      <p:tavLst>
                                        <p:tav tm="0">
                                          <p:val>
                                            <p:strVal val="#ppt_x"/>
                                          </p:val>
                                        </p:tav>
                                        <p:tav tm="100000">
                                          <p:val>
                                            <p:strVal val="#ppt_x"/>
                                          </p:val>
                                        </p:tav>
                                      </p:tavLst>
                                    </p:anim>
                                    <p:anim calcmode="lin" valueType="num">
                                      <p:cBhvr>
                                        <p:cTn id="9" dur="1000" fill="hold"/>
                                        <p:tgtEl>
                                          <p:spTgt spid="471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107">
                                            <p:txEl>
                                              <p:pRg st="0" end="0"/>
                                            </p:txEl>
                                          </p:spTgt>
                                        </p:tgtEl>
                                        <p:attrNameLst>
                                          <p:attrName>style.visibility</p:attrName>
                                        </p:attrNameLst>
                                      </p:cBhvr>
                                      <p:to>
                                        <p:strVal val="visible"/>
                                      </p:to>
                                    </p:set>
                                    <p:animEffect transition="in" filter="fade">
                                      <p:cBhvr>
                                        <p:cTn id="14" dur="1000"/>
                                        <p:tgtEl>
                                          <p:spTgt spid="47107">
                                            <p:txEl>
                                              <p:pRg st="0" end="0"/>
                                            </p:txEl>
                                          </p:spTgt>
                                        </p:tgtEl>
                                      </p:cBhvr>
                                    </p:animEffect>
                                    <p:anim calcmode="lin" valueType="num">
                                      <p:cBhvr>
                                        <p:cTn id="15"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710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7107">
                                            <p:txEl>
                                              <p:pRg st="1" end="1"/>
                                            </p:txEl>
                                          </p:spTgt>
                                        </p:tgtEl>
                                        <p:attrNameLst>
                                          <p:attrName>style.visibility</p:attrName>
                                        </p:attrNameLst>
                                      </p:cBhvr>
                                      <p:to>
                                        <p:strVal val="visible"/>
                                      </p:to>
                                    </p:set>
                                    <p:animEffect transition="in" filter="fade">
                                      <p:cBhvr>
                                        <p:cTn id="19" dur="1000"/>
                                        <p:tgtEl>
                                          <p:spTgt spid="47107">
                                            <p:txEl>
                                              <p:pRg st="1" end="1"/>
                                            </p:txEl>
                                          </p:spTgt>
                                        </p:tgtEl>
                                      </p:cBhvr>
                                    </p:animEffect>
                                    <p:anim calcmode="lin" valueType="num">
                                      <p:cBhvr>
                                        <p:cTn id="20"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710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7107">
                                            <p:txEl>
                                              <p:pRg st="2" end="2"/>
                                            </p:txEl>
                                          </p:spTgt>
                                        </p:tgtEl>
                                        <p:attrNameLst>
                                          <p:attrName>style.visibility</p:attrName>
                                        </p:attrNameLst>
                                      </p:cBhvr>
                                      <p:to>
                                        <p:strVal val="visible"/>
                                      </p:to>
                                    </p:set>
                                    <p:animEffect transition="in" filter="fade">
                                      <p:cBhvr>
                                        <p:cTn id="24" dur="1000"/>
                                        <p:tgtEl>
                                          <p:spTgt spid="47107">
                                            <p:txEl>
                                              <p:pRg st="2" end="2"/>
                                            </p:txEl>
                                          </p:spTgt>
                                        </p:tgtEl>
                                      </p:cBhvr>
                                    </p:animEffect>
                                    <p:anim calcmode="lin" valueType="num">
                                      <p:cBhvr>
                                        <p:cTn id="25"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7106">
                                            <p:txEl>
                                              <p:pRg st="0" end="0"/>
                                            </p:txEl>
                                          </p:spTgt>
                                        </p:tgtEl>
                                        <p:attrNameLst>
                                          <p:attrName>style.visibility</p:attrName>
                                        </p:attrNameLst>
                                      </p:cBhvr>
                                      <p:to>
                                        <p:strVal val="visible"/>
                                      </p:to>
                                    </p:set>
                                    <p:animEffect transition="in" filter="fade">
                                      <p:cBhvr>
                                        <p:cTn id="31" dur="1000"/>
                                        <p:tgtEl>
                                          <p:spTgt spid="47106">
                                            <p:txEl>
                                              <p:pRg st="0" end="0"/>
                                            </p:txEl>
                                          </p:spTgt>
                                        </p:tgtEl>
                                      </p:cBhvr>
                                    </p:animEffect>
                                    <p:anim calcmode="lin" valueType="num">
                                      <p:cBhvr>
                                        <p:cTn id="32" dur="1000" fill="hold"/>
                                        <p:tgtEl>
                                          <p:spTgt spid="4710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71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7106">
                                            <p:txEl>
                                              <p:pRg st="1" end="1"/>
                                            </p:txEl>
                                          </p:spTgt>
                                        </p:tgtEl>
                                        <p:attrNameLst>
                                          <p:attrName>style.visibility</p:attrName>
                                        </p:attrNameLst>
                                      </p:cBhvr>
                                      <p:to>
                                        <p:strVal val="visible"/>
                                      </p:to>
                                    </p:set>
                                    <p:animEffect transition="in" filter="fade">
                                      <p:cBhvr>
                                        <p:cTn id="38" dur="1000"/>
                                        <p:tgtEl>
                                          <p:spTgt spid="47106">
                                            <p:txEl>
                                              <p:pRg st="1" end="1"/>
                                            </p:txEl>
                                          </p:spTgt>
                                        </p:tgtEl>
                                      </p:cBhvr>
                                    </p:animEffect>
                                    <p:anim calcmode="lin" valueType="num">
                                      <p:cBhvr>
                                        <p:cTn id="39" dur="1000" fill="hold"/>
                                        <p:tgtEl>
                                          <p:spTgt spid="47106">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47106">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7106">
                                            <p:txEl>
                                              <p:pRg st="2" end="2"/>
                                            </p:txEl>
                                          </p:spTgt>
                                        </p:tgtEl>
                                        <p:attrNameLst>
                                          <p:attrName>style.visibility</p:attrName>
                                        </p:attrNameLst>
                                      </p:cBhvr>
                                      <p:to>
                                        <p:strVal val="visible"/>
                                      </p:to>
                                    </p:set>
                                    <p:animEffect transition="in" filter="fade">
                                      <p:cBhvr>
                                        <p:cTn id="43" dur="1000"/>
                                        <p:tgtEl>
                                          <p:spTgt spid="47106">
                                            <p:txEl>
                                              <p:pRg st="2" end="2"/>
                                            </p:txEl>
                                          </p:spTgt>
                                        </p:tgtEl>
                                      </p:cBhvr>
                                    </p:animEffect>
                                    <p:anim calcmode="lin" valueType="num">
                                      <p:cBhvr>
                                        <p:cTn id="44" dur="1000" fill="hold"/>
                                        <p:tgtEl>
                                          <p:spTgt spid="47106">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47106">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7106">
                                            <p:txEl>
                                              <p:pRg st="3" end="3"/>
                                            </p:txEl>
                                          </p:spTgt>
                                        </p:tgtEl>
                                        <p:attrNameLst>
                                          <p:attrName>style.visibility</p:attrName>
                                        </p:attrNameLst>
                                      </p:cBhvr>
                                      <p:to>
                                        <p:strVal val="visible"/>
                                      </p:to>
                                    </p:set>
                                    <p:animEffect transition="in" filter="fade">
                                      <p:cBhvr>
                                        <p:cTn id="48" dur="1000"/>
                                        <p:tgtEl>
                                          <p:spTgt spid="47106">
                                            <p:txEl>
                                              <p:pRg st="3" end="3"/>
                                            </p:txEl>
                                          </p:spTgt>
                                        </p:tgtEl>
                                      </p:cBhvr>
                                    </p:animEffect>
                                    <p:anim calcmode="lin" valueType="num">
                                      <p:cBhvr>
                                        <p:cTn id="49" dur="1000" fill="hold"/>
                                        <p:tgtEl>
                                          <p:spTgt spid="47106">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4710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7106">
                                            <p:txEl>
                                              <p:pRg st="4" end="4"/>
                                            </p:txEl>
                                          </p:spTgt>
                                        </p:tgtEl>
                                        <p:attrNameLst>
                                          <p:attrName>style.visibility</p:attrName>
                                        </p:attrNameLst>
                                      </p:cBhvr>
                                      <p:to>
                                        <p:strVal val="visible"/>
                                      </p:to>
                                    </p:set>
                                    <p:animEffect transition="in" filter="fade">
                                      <p:cBhvr>
                                        <p:cTn id="55" dur="1000"/>
                                        <p:tgtEl>
                                          <p:spTgt spid="47106">
                                            <p:txEl>
                                              <p:pRg st="4" end="4"/>
                                            </p:txEl>
                                          </p:spTgt>
                                        </p:tgtEl>
                                      </p:cBhvr>
                                    </p:animEffect>
                                    <p:anim calcmode="lin" valueType="num">
                                      <p:cBhvr>
                                        <p:cTn id="56" dur="1000" fill="hold"/>
                                        <p:tgtEl>
                                          <p:spTgt spid="47106">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47106">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7106">
                                            <p:txEl>
                                              <p:pRg st="5" end="5"/>
                                            </p:txEl>
                                          </p:spTgt>
                                        </p:tgtEl>
                                        <p:attrNameLst>
                                          <p:attrName>style.visibility</p:attrName>
                                        </p:attrNameLst>
                                      </p:cBhvr>
                                      <p:to>
                                        <p:strVal val="visible"/>
                                      </p:to>
                                    </p:set>
                                    <p:animEffect transition="in" filter="fade">
                                      <p:cBhvr>
                                        <p:cTn id="60" dur="1000"/>
                                        <p:tgtEl>
                                          <p:spTgt spid="47106">
                                            <p:txEl>
                                              <p:pRg st="5" end="5"/>
                                            </p:txEl>
                                          </p:spTgt>
                                        </p:tgtEl>
                                      </p:cBhvr>
                                    </p:animEffect>
                                    <p:anim calcmode="lin" valueType="num">
                                      <p:cBhvr>
                                        <p:cTn id="61" dur="1000" fill="hold"/>
                                        <p:tgtEl>
                                          <p:spTgt spid="47106">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47106">
                                            <p:txEl>
                                              <p:pRg st="5" end="5"/>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7106">
                                            <p:txEl>
                                              <p:pRg st="6" end="6"/>
                                            </p:txEl>
                                          </p:spTgt>
                                        </p:tgtEl>
                                        <p:attrNameLst>
                                          <p:attrName>style.visibility</p:attrName>
                                        </p:attrNameLst>
                                      </p:cBhvr>
                                      <p:to>
                                        <p:strVal val="visible"/>
                                      </p:to>
                                    </p:set>
                                    <p:animEffect transition="in" filter="fade">
                                      <p:cBhvr>
                                        <p:cTn id="65" dur="1000"/>
                                        <p:tgtEl>
                                          <p:spTgt spid="47106">
                                            <p:txEl>
                                              <p:pRg st="6" end="6"/>
                                            </p:txEl>
                                          </p:spTgt>
                                        </p:tgtEl>
                                      </p:cBhvr>
                                    </p:animEffect>
                                    <p:anim calcmode="lin" valueType="num">
                                      <p:cBhvr>
                                        <p:cTn id="66" dur="1000" fill="hold"/>
                                        <p:tgtEl>
                                          <p:spTgt spid="47106">
                                            <p:txEl>
                                              <p:pRg st="6" end="6"/>
                                            </p:txEl>
                                          </p:spTgt>
                                        </p:tgtEl>
                                        <p:attrNameLst>
                                          <p:attrName>ppt_x</p:attrName>
                                        </p:attrNameLst>
                                      </p:cBhvr>
                                      <p:tavLst>
                                        <p:tav tm="0">
                                          <p:val>
                                            <p:strVal val="#ppt_x"/>
                                          </p:val>
                                        </p:tav>
                                        <p:tav tm="100000">
                                          <p:val>
                                            <p:strVal val="#ppt_x"/>
                                          </p:val>
                                        </p:tav>
                                      </p:tavLst>
                                    </p:anim>
                                    <p:anim calcmode="lin" valueType="num">
                                      <p:cBhvr>
                                        <p:cTn id="67" dur="1000" fill="hold"/>
                                        <p:tgtEl>
                                          <p:spTgt spid="4710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47106">
                                            <p:txEl>
                                              <p:pRg st="7" end="7"/>
                                            </p:txEl>
                                          </p:spTgt>
                                        </p:tgtEl>
                                        <p:attrNameLst>
                                          <p:attrName>style.visibility</p:attrName>
                                        </p:attrNameLst>
                                      </p:cBhvr>
                                      <p:to>
                                        <p:strVal val="visible"/>
                                      </p:to>
                                    </p:set>
                                    <p:animEffect transition="in" filter="fade">
                                      <p:cBhvr>
                                        <p:cTn id="72" dur="1000"/>
                                        <p:tgtEl>
                                          <p:spTgt spid="47106">
                                            <p:txEl>
                                              <p:pRg st="7" end="7"/>
                                            </p:txEl>
                                          </p:spTgt>
                                        </p:tgtEl>
                                      </p:cBhvr>
                                    </p:animEffect>
                                    <p:anim calcmode="lin" valueType="num">
                                      <p:cBhvr>
                                        <p:cTn id="73" dur="1000" fill="hold"/>
                                        <p:tgtEl>
                                          <p:spTgt spid="47106">
                                            <p:txEl>
                                              <p:pRg st="7" end="7"/>
                                            </p:txEl>
                                          </p:spTgt>
                                        </p:tgtEl>
                                        <p:attrNameLst>
                                          <p:attrName>ppt_x</p:attrName>
                                        </p:attrNameLst>
                                      </p:cBhvr>
                                      <p:tavLst>
                                        <p:tav tm="0">
                                          <p:val>
                                            <p:strVal val="#ppt_x"/>
                                          </p:val>
                                        </p:tav>
                                        <p:tav tm="100000">
                                          <p:val>
                                            <p:strVal val="#ppt_x"/>
                                          </p:val>
                                        </p:tav>
                                      </p:tavLst>
                                    </p:anim>
                                    <p:anim calcmode="lin" valueType="num">
                                      <p:cBhvr>
                                        <p:cTn id="74" dur="1000" fill="hold"/>
                                        <p:tgtEl>
                                          <p:spTgt spid="47106">
                                            <p:txEl>
                                              <p:pRg st="7" end="7"/>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7106">
                                            <p:txEl>
                                              <p:pRg st="8" end="8"/>
                                            </p:txEl>
                                          </p:spTgt>
                                        </p:tgtEl>
                                        <p:attrNameLst>
                                          <p:attrName>style.visibility</p:attrName>
                                        </p:attrNameLst>
                                      </p:cBhvr>
                                      <p:to>
                                        <p:strVal val="visible"/>
                                      </p:to>
                                    </p:set>
                                    <p:animEffect transition="in" filter="fade">
                                      <p:cBhvr>
                                        <p:cTn id="77" dur="1000"/>
                                        <p:tgtEl>
                                          <p:spTgt spid="47106">
                                            <p:txEl>
                                              <p:pRg st="8" end="8"/>
                                            </p:txEl>
                                          </p:spTgt>
                                        </p:tgtEl>
                                      </p:cBhvr>
                                    </p:animEffect>
                                    <p:anim calcmode="lin" valueType="num">
                                      <p:cBhvr>
                                        <p:cTn id="78" dur="1000" fill="hold"/>
                                        <p:tgtEl>
                                          <p:spTgt spid="47106">
                                            <p:txEl>
                                              <p:pRg st="8" end="8"/>
                                            </p:txEl>
                                          </p:spTgt>
                                        </p:tgtEl>
                                        <p:attrNameLst>
                                          <p:attrName>ppt_x</p:attrName>
                                        </p:attrNameLst>
                                      </p:cBhvr>
                                      <p:tavLst>
                                        <p:tav tm="0">
                                          <p:val>
                                            <p:strVal val="#ppt_x"/>
                                          </p:val>
                                        </p:tav>
                                        <p:tav tm="100000">
                                          <p:val>
                                            <p:strVal val="#ppt_x"/>
                                          </p:val>
                                        </p:tav>
                                      </p:tavLst>
                                    </p:anim>
                                    <p:anim calcmode="lin" valueType="num">
                                      <p:cBhvr>
                                        <p:cTn id="79" dur="1000" fill="hold"/>
                                        <p:tgtEl>
                                          <p:spTgt spid="47106">
                                            <p:txEl>
                                              <p:pRg st="8" end="8"/>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7106">
                                            <p:txEl>
                                              <p:pRg st="9" end="9"/>
                                            </p:txEl>
                                          </p:spTgt>
                                        </p:tgtEl>
                                        <p:attrNameLst>
                                          <p:attrName>style.visibility</p:attrName>
                                        </p:attrNameLst>
                                      </p:cBhvr>
                                      <p:to>
                                        <p:strVal val="visible"/>
                                      </p:to>
                                    </p:set>
                                    <p:animEffect transition="in" filter="fade">
                                      <p:cBhvr>
                                        <p:cTn id="82" dur="1000"/>
                                        <p:tgtEl>
                                          <p:spTgt spid="47106">
                                            <p:txEl>
                                              <p:pRg st="9" end="9"/>
                                            </p:txEl>
                                          </p:spTgt>
                                        </p:tgtEl>
                                      </p:cBhvr>
                                    </p:animEffect>
                                    <p:anim calcmode="lin" valueType="num">
                                      <p:cBhvr>
                                        <p:cTn id="83" dur="1000" fill="hold"/>
                                        <p:tgtEl>
                                          <p:spTgt spid="47106">
                                            <p:txEl>
                                              <p:pRg st="9" end="9"/>
                                            </p:txEl>
                                          </p:spTgt>
                                        </p:tgtEl>
                                        <p:attrNameLst>
                                          <p:attrName>ppt_x</p:attrName>
                                        </p:attrNameLst>
                                      </p:cBhvr>
                                      <p:tavLst>
                                        <p:tav tm="0">
                                          <p:val>
                                            <p:strVal val="#ppt_x"/>
                                          </p:val>
                                        </p:tav>
                                        <p:tav tm="100000">
                                          <p:val>
                                            <p:strVal val="#ppt_x"/>
                                          </p:val>
                                        </p:tav>
                                      </p:tavLst>
                                    </p:anim>
                                    <p:anim calcmode="lin" valueType="num">
                                      <p:cBhvr>
                                        <p:cTn id="84" dur="1000" fill="hold"/>
                                        <p:tgtEl>
                                          <p:spTgt spid="4710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p:bldP spid="47107" grpId="0" build="p"/>
      <p:bldP spid="471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3832A037-2562-46A7-A12B-E4BD40050721}"/>
              </a:ext>
            </a:extLst>
          </p:cNvPr>
          <p:cNvSpPr>
            <a:spLocks noGrp="1" noChangeArrowheads="1"/>
          </p:cNvSpPr>
          <p:nvPr>
            <p:ph type="ctrTitle"/>
          </p:nvPr>
        </p:nvSpPr>
        <p:spPr>
          <a:xfrm>
            <a:off x="754063" y="777875"/>
            <a:ext cx="8550275" cy="1949450"/>
          </a:xfrm>
        </p:spPr>
        <p:txBody>
          <a:bodyPr/>
          <a:lstStyle/>
          <a:p>
            <a:r>
              <a:rPr lang="en-US" altLang="zh-CN" sz="4000">
                <a:ea typeface="宋体" panose="02010600030101010101" pitchFamily="2" charset="-122"/>
              </a:rPr>
              <a:t>A Simple Physics Model to Animate Human Hair Modeled in 2D Strips in Real Time</a:t>
            </a:r>
          </a:p>
        </p:txBody>
      </p:sp>
      <p:sp>
        <p:nvSpPr>
          <p:cNvPr id="47107" name="Rectangle 5">
            <a:extLst>
              <a:ext uri="{FF2B5EF4-FFF2-40B4-BE49-F238E27FC236}">
                <a16:creationId xmlns:a16="http://schemas.microsoft.com/office/drawing/2014/main" id="{B6A699BC-EAAB-4D24-9765-F333733CA031}"/>
              </a:ext>
            </a:extLst>
          </p:cNvPr>
          <p:cNvSpPr>
            <a:spLocks noGrp="1" noChangeArrowheads="1"/>
          </p:cNvSpPr>
          <p:nvPr>
            <p:ph type="subTitle" idx="1"/>
          </p:nvPr>
        </p:nvSpPr>
        <p:spPr bwMode="auto">
          <a:xfrm>
            <a:off x="1528763" y="4243388"/>
            <a:ext cx="7040562" cy="2505075"/>
          </a:xfrm>
          <a:ln>
            <a:miter lim="800000"/>
            <a:headEnd/>
            <a:tailEnd/>
          </a:ln>
        </p:spPr>
        <p:txBody>
          <a:bodyPr vert="horz" wrap="square" numCol="1" anchor="t" anchorCtr="0" compatLnSpc="1">
            <a:prstTxWarp prst="textNoShape">
              <a:avLst/>
            </a:prstTxWarp>
          </a:bodyPr>
          <a:lstStyle/>
          <a:p>
            <a:pPr marL="0" lvl="1" indent="0" algn="ctr">
              <a:buFont typeface="Wingdings" panose="05000000000000000000" pitchFamily="2" charset="2"/>
              <a:buNone/>
              <a:defRPr/>
            </a:pPr>
            <a:r>
              <a:rPr lang="en-US" altLang="zh-CN" sz="2800" dirty="0">
                <a:latin typeface="Times New Roman" pitchFamily="18" charset="0"/>
                <a:ea typeface="宋体" pitchFamily="2" charset="-122"/>
                <a:cs typeface="Times New Roman" pitchFamily="18" charset="0"/>
              </a:rPr>
              <a:t>C. K. </a:t>
            </a:r>
            <a:r>
              <a:rPr lang="en-US" altLang="zh-CN" sz="2800" dirty="0" err="1">
                <a:latin typeface="Times New Roman" pitchFamily="18" charset="0"/>
                <a:ea typeface="宋体" pitchFamily="2" charset="-122"/>
                <a:cs typeface="Times New Roman" pitchFamily="18" charset="0"/>
              </a:rPr>
              <a:t>Koh</a:t>
            </a:r>
            <a:r>
              <a:rPr lang="en-US" altLang="zh-CN" sz="2800" dirty="0">
                <a:latin typeface="Times New Roman" pitchFamily="18" charset="0"/>
                <a:ea typeface="宋体" pitchFamily="2" charset="-122"/>
                <a:cs typeface="Times New Roman" pitchFamily="18" charset="0"/>
              </a:rPr>
              <a:t>, Z. Huang</a:t>
            </a:r>
          </a:p>
          <a:p>
            <a:pPr marL="508000" lvl="1" indent="0" algn="ctr">
              <a:buFont typeface="Wingdings" panose="05000000000000000000" pitchFamily="2" charset="2"/>
              <a:buNone/>
              <a:defRPr/>
            </a:pPr>
            <a:endParaRPr lang="en-US" altLang="zh-CN" sz="2800" dirty="0">
              <a:latin typeface="Times New Roman" pitchFamily="18" charset="0"/>
              <a:ea typeface="宋体" pitchFamily="2" charset="-122"/>
              <a:cs typeface="Times New Roman" pitchFamily="18" charset="0"/>
            </a:endParaRPr>
          </a:p>
          <a:p>
            <a:pPr marL="0" lvl="1" indent="0" algn="ctr">
              <a:buFont typeface="Wingdings" panose="05000000000000000000" pitchFamily="2" charset="2"/>
              <a:buNone/>
              <a:defRPr/>
            </a:pPr>
            <a:r>
              <a:rPr lang="en-US" altLang="zh-CN" sz="2800" i="1" dirty="0">
                <a:latin typeface="Times New Roman" pitchFamily="18" charset="0"/>
                <a:ea typeface="宋体" pitchFamily="2" charset="-122"/>
                <a:cs typeface="Times New Roman" pitchFamily="18" charset="0"/>
              </a:rPr>
              <a:t>Proc. of </a:t>
            </a:r>
            <a:r>
              <a:rPr lang="en-US" altLang="zh-CN" sz="2800" i="1" dirty="0" err="1">
                <a:latin typeface="Times New Roman" pitchFamily="18" charset="0"/>
                <a:ea typeface="宋体" pitchFamily="2" charset="-122"/>
                <a:cs typeface="Times New Roman" pitchFamily="18" charset="0"/>
              </a:rPr>
              <a:t>Eurographics</a:t>
            </a:r>
            <a:r>
              <a:rPr lang="en-US" altLang="zh-CN" sz="2800" i="1" dirty="0">
                <a:latin typeface="Times New Roman" pitchFamily="18" charset="0"/>
                <a:ea typeface="宋体" pitchFamily="2" charset="-122"/>
                <a:cs typeface="Times New Roman" pitchFamily="18" charset="0"/>
              </a:rPr>
              <a:t> Workshop on Animation and Simulation, 2001</a:t>
            </a:r>
          </a:p>
          <a:p>
            <a:pPr>
              <a:defRPr/>
            </a:pPr>
            <a:endParaRPr lang="en-US" altLang="zh-CN" sz="2800" dirty="0">
              <a:latin typeface="Times New Roman" pitchFamily="18" charset="0"/>
              <a:ea typeface="宋体" pitchFamily="2" charset="-122"/>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B272A8CB-895E-4B6D-9668-487643AFF8D7}"/>
              </a:ext>
            </a:extLst>
          </p:cNvPr>
          <p:cNvSpPr>
            <a:spLocks noGrp="1" noChangeArrowheads="1"/>
          </p:cNvSpPr>
          <p:nvPr>
            <p:ph type="body" idx="1"/>
          </p:nvPr>
        </p:nvSpPr>
        <p:spPr bwMode="auto">
          <a:xfrm>
            <a:off x="406400" y="1174750"/>
            <a:ext cx="9386888" cy="58185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sz="3200" dirty="0">
                <a:solidFill>
                  <a:srgbClr val="FF0000"/>
                </a:solidFill>
                <a:ea typeface="宋体" panose="02010600030101010101" pitchFamily="2" charset="-122"/>
              </a:rPr>
              <a:t>Hair animation </a:t>
            </a:r>
            <a:r>
              <a:rPr lang="en-US" altLang="zh-CN" sz="3200" dirty="0">
                <a:ea typeface="宋体" panose="02010600030101010101" pitchFamily="2" charset="-122"/>
              </a:rPr>
              <a:t>used in movies, games, virtual reality, etc.</a:t>
            </a:r>
          </a:p>
          <a:p>
            <a:pPr lvl="1"/>
            <a:r>
              <a:rPr lang="en-US" altLang="zh-CN" sz="3200" dirty="0">
                <a:ea typeface="宋体" panose="02010600030101010101" pitchFamily="2" charset="-122"/>
              </a:rPr>
              <a:t>Important for representing virtual humans</a:t>
            </a:r>
          </a:p>
          <a:p>
            <a:endParaRPr lang="en-US" altLang="zh-CN" sz="3200" dirty="0">
              <a:ea typeface="宋体" panose="02010600030101010101" pitchFamily="2" charset="-122"/>
            </a:endParaRPr>
          </a:p>
          <a:p>
            <a:r>
              <a:rPr lang="en-US" altLang="zh-CN" sz="3200" dirty="0">
                <a:ea typeface="宋体" panose="02010600030101010101" pitchFamily="2" charset="-122"/>
              </a:rPr>
              <a:t>Problem due to </a:t>
            </a:r>
            <a:r>
              <a:rPr lang="en-US" altLang="zh-CN" sz="3200" dirty="0">
                <a:solidFill>
                  <a:srgbClr val="FF0000"/>
                </a:solidFill>
                <a:ea typeface="宋体" panose="02010600030101010101" pitchFamily="2" charset="-122"/>
              </a:rPr>
              <a:t>complexity</a:t>
            </a:r>
          </a:p>
          <a:p>
            <a:pPr lvl="1"/>
            <a:r>
              <a:rPr lang="en-US" altLang="zh-CN" sz="3200" dirty="0">
                <a:ea typeface="宋体" panose="02010600030101010101" pitchFamily="2" charset="-122"/>
              </a:rPr>
              <a:t>Human head has over </a:t>
            </a:r>
            <a:r>
              <a:rPr lang="en-US" altLang="zh-CN" sz="3200" dirty="0">
                <a:solidFill>
                  <a:srgbClr val="FF0000"/>
                </a:solidFill>
                <a:ea typeface="宋体" panose="02010600030101010101" pitchFamily="2" charset="-122"/>
              </a:rPr>
              <a:t>100,000 strands</a:t>
            </a:r>
            <a:r>
              <a:rPr lang="zh-CN" altLang="en-US" sz="3200" dirty="0">
                <a:solidFill>
                  <a:srgbClr val="FF0000"/>
                </a:solidFill>
                <a:ea typeface="宋体" panose="02010600030101010101" pitchFamily="2" charset="-122"/>
              </a:rPr>
              <a:t>（缕）</a:t>
            </a:r>
            <a:r>
              <a:rPr lang="en-US" altLang="zh-CN" sz="3200" dirty="0">
                <a:solidFill>
                  <a:srgbClr val="FF0000"/>
                </a:solidFill>
                <a:ea typeface="宋体" panose="02010600030101010101" pitchFamily="2" charset="-122"/>
              </a:rPr>
              <a:t> </a:t>
            </a:r>
            <a:r>
              <a:rPr lang="en-US" altLang="zh-CN" sz="3200" dirty="0">
                <a:ea typeface="宋体" panose="02010600030101010101" pitchFamily="2" charset="-122"/>
              </a:rPr>
              <a:t>of hair</a:t>
            </a:r>
          </a:p>
          <a:p>
            <a:pPr lvl="1"/>
            <a:r>
              <a:rPr lang="en-US" altLang="zh-CN" sz="3200" dirty="0">
                <a:ea typeface="宋体" panose="02010600030101010101" pitchFamily="2" charset="-122"/>
              </a:rPr>
              <a:t>Computation time for simulation and rendering is costly</a:t>
            </a:r>
          </a:p>
        </p:txBody>
      </p:sp>
      <p:sp>
        <p:nvSpPr>
          <p:cNvPr id="29699" name="Rectangle 2">
            <a:extLst>
              <a:ext uri="{FF2B5EF4-FFF2-40B4-BE49-F238E27FC236}">
                <a16:creationId xmlns:a16="http://schemas.microsoft.com/office/drawing/2014/main" id="{17D267B9-716B-4F06-B00A-5EE0655E2BC3}"/>
              </a:ext>
            </a:extLst>
          </p:cNvPr>
          <p:cNvSpPr>
            <a:spLocks noGrp="1" noChangeArrowheads="1"/>
          </p:cNvSpPr>
          <p:nvPr>
            <p:ph type="title"/>
          </p:nvPr>
        </p:nvSpPr>
        <p:spPr/>
        <p:txBody>
          <a:bodyPr/>
          <a:lstStyle/>
          <a:p>
            <a:r>
              <a:rPr lang="en-US" altLang="zh-CN">
                <a:ea typeface="宋体" panose="02010600030101010101" pitchFamily="2" charset="-122"/>
              </a:rPr>
              <a:t>5.1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fade">
                                      <p:cBhvr>
                                        <p:cTn id="7" dur="1000"/>
                                        <p:tgtEl>
                                          <p:spTgt spid="29698">
                                            <p:txEl>
                                              <p:pRg st="0" end="0"/>
                                            </p:txEl>
                                          </p:spTgt>
                                        </p:tgtEl>
                                      </p:cBhvr>
                                    </p:animEffect>
                                    <p:anim calcmode="lin" valueType="num">
                                      <p:cBhvr>
                                        <p:cTn id="8" dur="1000" fill="hold"/>
                                        <p:tgtEl>
                                          <p:spTgt spid="2969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698">
                                            <p:txEl>
                                              <p:pRg st="1" end="1"/>
                                            </p:txEl>
                                          </p:spTgt>
                                        </p:tgtEl>
                                        <p:attrNameLst>
                                          <p:attrName>style.visibility</p:attrName>
                                        </p:attrNameLst>
                                      </p:cBhvr>
                                      <p:to>
                                        <p:strVal val="visible"/>
                                      </p:to>
                                    </p:set>
                                    <p:animEffect transition="in" filter="fade">
                                      <p:cBhvr>
                                        <p:cTn id="12" dur="1000"/>
                                        <p:tgtEl>
                                          <p:spTgt spid="29698">
                                            <p:txEl>
                                              <p:pRg st="1" end="1"/>
                                            </p:txEl>
                                          </p:spTgt>
                                        </p:tgtEl>
                                      </p:cBhvr>
                                    </p:animEffect>
                                    <p:anim calcmode="lin" valueType="num">
                                      <p:cBhvr>
                                        <p:cTn id="13" dur="1000" fill="hold"/>
                                        <p:tgtEl>
                                          <p:spTgt spid="2969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6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698">
                                            <p:txEl>
                                              <p:pRg st="3" end="3"/>
                                            </p:txEl>
                                          </p:spTgt>
                                        </p:tgtEl>
                                        <p:attrNameLst>
                                          <p:attrName>style.visibility</p:attrName>
                                        </p:attrNameLst>
                                      </p:cBhvr>
                                      <p:to>
                                        <p:strVal val="visible"/>
                                      </p:to>
                                    </p:set>
                                    <p:animEffect transition="in" filter="fade">
                                      <p:cBhvr>
                                        <p:cTn id="19" dur="1000"/>
                                        <p:tgtEl>
                                          <p:spTgt spid="29698">
                                            <p:txEl>
                                              <p:pRg st="3" end="3"/>
                                            </p:txEl>
                                          </p:spTgt>
                                        </p:tgtEl>
                                      </p:cBhvr>
                                    </p:animEffect>
                                    <p:anim calcmode="lin" valueType="num">
                                      <p:cBhvr>
                                        <p:cTn id="20" dur="1000" fill="hold"/>
                                        <p:tgtEl>
                                          <p:spTgt spid="29698">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9698">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698">
                                            <p:txEl>
                                              <p:pRg st="4" end="4"/>
                                            </p:txEl>
                                          </p:spTgt>
                                        </p:tgtEl>
                                        <p:attrNameLst>
                                          <p:attrName>style.visibility</p:attrName>
                                        </p:attrNameLst>
                                      </p:cBhvr>
                                      <p:to>
                                        <p:strVal val="visible"/>
                                      </p:to>
                                    </p:set>
                                    <p:animEffect transition="in" filter="fade">
                                      <p:cBhvr>
                                        <p:cTn id="24" dur="1000"/>
                                        <p:tgtEl>
                                          <p:spTgt spid="29698">
                                            <p:txEl>
                                              <p:pRg st="4" end="4"/>
                                            </p:txEl>
                                          </p:spTgt>
                                        </p:tgtEl>
                                      </p:cBhvr>
                                    </p:animEffect>
                                    <p:anim calcmode="lin" valueType="num">
                                      <p:cBhvr>
                                        <p:cTn id="25" dur="1000" fill="hold"/>
                                        <p:tgtEl>
                                          <p:spTgt spid="2969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9698">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698">
                                            <p:txEl>
                                              <p:pRg st="5" end="5"/>
                                            </p:txEl>
                                          </p:spTgt>
                                        </p:tgtEl>
                                        <p:attrNameLst>
                                          <p:attrName>style.visibility</p:attrName>
                                        </p:attrNameLst>
                                      </p:cBhvr>
                                      <p:to>
                                        <p:strVal val="visible"/>
                                      </p:to>
                                    </p:set>
                                    <p:animEffect transition="in" filter="fade">
                                      <p:cBhvr>
                                        <p:cTn id="29" dur="1000"/>
                                        <p:tgtEl>
                                          <p:spTgt spid="29698">
                                            <p:txEl>
                                              <p:pRg st="5" end="5"/>
                                            </p:txEl>
                                          </p:spTgt>
                                        </p:tgtEl>
                                      </p:cBhvr>
                                    </p:animEffect>
                                    <p:anim calcmode="lin" valueType="num">
                                      <p:cBhvr>
                                        <p:cTn id="30" dur="1000" fill="hold"/>
                                        <p:tgtEl>
                                          <p:spTgt spid="29698">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2969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3AB2ABE-FFEC-4681-93F2-21C899477CF2}"/>
              </a:ext>
            </a:extLst>
          </p:cNvPr>
          <p:cNvSpPr>
            <a:spLocks noGrp="1" noChangeArrowheads="1"/>
          </p:cNvSpPr>
          <p:nvPr>
            <p:ph type="title"/>
          </p:nvPr>
        </p:nvSpPr>
        <p:spPr>
          <a:xfrm>
            <a:off x="1089025" y="28575"/>
            <a:ext cx="8131175" cy="795338"/>
          </a:xfrm>
        </p:spPr>
        <p:txBody>
          <a:bodyPr/>
          <a:lstStyle/>
          <a:p>
            <a:r>
              <a:rPr lang="en-US" altLang="zh-CN">
                <a:ea typeface="宋体" panose="02010600030101010101" pitchFamily="2" charset="-122"/>
              </a:rPr>
              <a:t>5.4.1 Physics of Motion</a:t>
            </a:r>
          </a:p>
        </p:txBody>
      </p:sp>
      <p:sp>
        <p:nvSpPr>
          <p:cNvPr id="49155" name="Rectangle 3">
            <a:extLst>
              <a:ext uri="{FF2B5EF4-FFF2-40B4-BE49-F238E27FC236}">
                <a16:creationId xmlns:a16="http://schemas.microsoft.com/office/drawing/2014/main" id="{3D840D1E-2488-47DE-B5D0-B2954F07ECD7}"/>
              </a:ext>
            </a:extLst>
          </p:cNvPr>
          <p:cNvSpPr>
            <a:spLocks noGrp="1" noChangeArrowheads="1"/>
          </p:cNvSpPr>
          <p:nvPr>
            <p:ph type="body" sz="half" idx="1"/>
          </p:nvPr>
        </p:nvSpPr>
        <p:spPr bwMode="auto">
          <a:xfrm>
            <a:off x="600075" y="1171575"/>
            <a:ext cx="9051925" cy="3195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sz="2700" dirty="0">
                <a:ea typeface="宋体" panose="02010600030101010101" pitchFamily="2" charset="-122"/>
              </a:rPr>
              <a:t>Group hairs into 2D strips represented as </a:t>
            </a:r>
            <a:r>
              <a:rPr lang="en-US" altLang="zh-CN" sz="2700" dirty="0">
                <a:solidFill>
                  <a:srgbClr val="FF0000"/>
                </a:solidFill>
                <a:ea typeface="宋体" panose="02010600030101010101" pitchFamily="2" charset="-122"/>
              </a:rPr>
              <a:t>NURBS</a:t>
            </a:r>
            <a:r>
              <a:rPr lang="en-US" altLang="zh-CN" sz="2700" dirty="0">
                <a:ea typeface="宋体" panose="02010600030101010101" pitchFamily="2" charset="-122"/>
              </a:rPr>
              <a:t> surfaces</a:t>
            </a:r>
          </a:p>
          <a:p>
            <a:endParaRPr lang="en-US" altLang="zh-CN" sz="1100" dirty="0">
              <a:ea typeface="宋体" panose="02010600030101010101" pitchFamily="2" charset="-122"/>
            </a:endParaRPr>
          </a:p>
          <a:p>
            <a:r>
              <a:rPr lang="en-US" altLang="zh-CN" sz="2700" dirty="0">
                <a:solidFill>
                  <a:srgbClr val="FF0000"/>
                </a:solidFill>
                <a:ea typeface="宋体" panose="02010600030101010101" pitchFamily="2" charset="-122"/>
              </a:rPr>
              <a:t>Dynamic equations </a:t>
            </a:r>
            <a:r>
              <a:rPr lang="en-US" altLang="zh-CN" sz="2700" dirty="0">
                <a:ea typeface="宋体" panose="02010600030101010101" pitchFamily="2" charset="-122"/>
              </a:rPr>
              <a:t>are defined and solved for the control points of the surface</a:t>
            </a:r>
          </a:p>
          <a:p>
            <a:endParaRPr lang="en-US" altLang="zh-CN" sz="1100" dirty="0">
              <a:ea typeface="宋体" panose="02010600030101010101" pitchFamily="2" charset="-122"/>
            </a:endParaRPr>
          </a:p>
          <a:p>
            <a:r>
              <a:rPr lang="en-US" altLang="zh-CN" sz="2700" dirty="0">
                <a:solidFill>
                  <a:srgbClr val="FF0000"/>
                </a:solidFill>
                <a:ea typeface="宋体" panose="02010600030101010101" pitchFamily="2" charset="-122"/>
              </a:rPr>
              <a:t>Physics model </a:t>
            </a:r>
            <a:r>
              <a:rPr lang="en-US" altLang="zh-CN" sz="2700" dirty="0">
                <a:ea typeface="宋体" panose="02010600030101010101" pitchFamily="2" charset="-122"/>
              </a:rPr>
              <a:t>used is same as previous examples</a:t>
            </a:r>
          </a:p>
        </p:txBody>
      </p:sp>
      <p:pic>
        <p:nvPicPr>
          <p:cNvPr id="49156" name="Picture 5">
            <a:extLst>
              <a:ext uri="{FF2B5EF4-FFF2-40B4-BE49-F238E27FC236}">
                <a16:creationId xmlns:a16="http://schemas.microsoft.com/office/drawing/2014/main" id="{4CEDD860-9E6B-40EE-8344-01C8812F1CE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514600" y="4672013"/>
            <a:ext cx="5537200" cy="2454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9155">
                                            <p:txEl>
                                              <p:pRg st="0" end="0"/>
                                            </p:txEl>
                                          </p:spTgt>
                                        </p:tgtEl>
                                        <p:attrNameLst>
                                          <p:attrName>style.visibility</p:attrName>
                                        </p:attrNameLst>
                                      </p:cBhvr>
                                      <p:to>
                                        <p:strVal val="visible"/>
                                      </p:to>
                                    </p:set>
                                    <p:anim calcmode="lin" valueType="num">
                                      <p:cBhvr additive="base">
                                        <p:cTn id="12"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9155">
                                            <p:txEl>
                                              <p:pRg st="2" end="2"/>
                                            </p:txEl>
                                          </p:spTgt>
                                        </p:tgtEl>
                                        <p:attrNameLst>
                                          <p:attrName>style.visibility</p:attrName>
                                        </p:attrNameLst>
                                      </p:cBhvr>
                                      <p:to>
                                        <p:strVal val="visible"/>
                                      </p:to>
                                    </p:set>
                                    <p:anim calcmode="lin" valueType="num">
                                      <p:cBhvr additive="base">
                                        <p:cTn id="18"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9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9155">
                                            <p:txEl>
                                              <p:pRg st="4" end="4"/>
                                            </p:txEl>
                                          </p:spTgt>
                                        </p:tgtEl>
                                        <p:attrNameLst>
                                          <p:attrName>style.visibility</p:attrName>
                                        </p:attrNameLst>
                                      </p:cBhvr>
                                      <p:to>
                                        <p:strVal val="visible"/>
                                      </p:to>
                                    </p:set>
                                    <p:anim calcmode="lin" valueType="num">
                                      <p:cBhvr additive="base">
                                        <p:cTn id="24"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91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2655A198-0916-4717-8BB2-5164719B109F}"/>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5.4.2 Setup of Hair</a:t>
            </a:r>
          </a:p>
        </p:txBody>
      </p:sp>
      <p:sp>
        <p:nvSpPr>
          <p:cNvPr id="9220" name="Rectangle 4">
            <a:extLst>
              <a:ext uri="{FF2B5EF4-FFF2-40B4-BE49-F238E27FC236}">
                <a16:creationId xmlns:a16="http://schemas.microsoft.com/office/drawing/2014/main" id="{5BA22B35-9B1F-4BE2-BAE6-9D2D75FED2C6}"/>
              </a:ext>
            </a:extLst>
          </p:cNvPr>
          <p:cNvSpPr>
            <a:spLocks noGrp="1" noChangeArrowheads="1"/>
          </p:cNvSpPr>
          <p:nvPr>
            <p:ph type="body" sz="half" idx="1"/>
          </p:nvPr>
        </p:nvSpPr>
        <p:spPr bwMode="auto">
          <a:xfrm>
            <a:off x="528638" y="1457325"/>
            <a:ext cx="4776787" cy="454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ts val="1200"/>
              </a:spcBef>
            </a:pPr>
            <a:r>
              <a:rPr lang="en-US" altLang="zh-CN" dirty="0">
                <a:ea typeface="宋体" panose="02010600030101010101" pitchFamily="2" charset="-122"/>
              </a:rPr>
              <a:t>Hair strands are represented in </a:t>
            </a:r>
            <a:r>
              <a:rPr lang="en-US" altLang="zh-CN" dirty="0">
                <a:solidFill>
                  <a:srgbClr val="FF0000"/>
                </a:solidFill>
                <a:ea typeface="宋体" panose="02010600030101010101" pitchFamily="2" charset="-122"/>
              </a:rPr>
              <a:t>layers</a:t>
            </a:r>
            <a:r>
              <a:rPr lang="en-US" altLang="zh-CN" dirty="0">
                <a:ea typeface="宋体" panose="02010600030101010101" pitchFamily="2" charset="-122"/>
              </a:rPr>
              <a:t> of strips overlaying each other to cover the head</a:t>
            </a:r>
          </a:p>
          <a:p>
            <a:pPr>
              <a:spcBef>
                <a:spcPts val="1200"/>
              </a:spcBef>
            </a:pPr>
            <a:r>
              <a:rPr lang="en-US" altLang="zh-CN" dirty="0">
                <a:ea typeface="宋体" panose="02010600030101010101" pitchFamily="2" charset="-122"/>
              </a:rPr>
              <a:t>Surfaces are </a:t>
            </a:r>
            <a:r>
              <a:rPr lang="en-US" altLang="zh-CN" dirty="0">
                <a:solidFill>
                  <a:srgbClr val="FF0000"/>
                </a:solidFill>
                <a:ea typeface="宋体" panose="02010600030101010101" pitchFamily="2" charset="-122"/>
              </a:rPr>
              <a:t>texture</a:t>
            </a:r>
            <a:r>
              <a:rPr lang="en-US" altLang="zh-CN" dirty="0">
                <a:ea typeface="宋体" panose="02010600030101010101" pitchFamily="2" charset="-122"/>
              </a:rPr>
              <a:t> mapped with hair images</a:t>
            </a:r>
          </a:p>
          <a:p>
            <a:pPr>
              <a:spcBef>
                <a:spcPts val="1200"/>
              </a:spcBef>
            </a:pPr>
            <a:r>
              <a:rPr lang="en-US" altLang="zh-CN" dirty="0">
                <a:solidFill>
                  <a:srgbClr val="FF0000"/>
                </a:solidFill>
                <a:ea typeface="宋体" panose="02010600030101010101" pitchFamily="2" charset="-122"/>
              </a:rPr>
              <a:t>Alpha</a:t>
            </a:r>
            <a:r>
              <a:rPr lang="en-US" altLang="zh-CN" dirty="0">
                <a:ea typeface="宋体" panose="02010600030101010101" pitchFamily="2" charset="-122"/>
              </a:rPr>
              <a:t> map is used to define transparency</a:t>
            </a:r>
          </a:p>
        </p:txBody>
      </p:sp>
      <p:graphicFrame>
        <p:nvGraphicFramePr>
          <p:cNvPr id="9218" name="Object 2">
            <a:extLst>
              <a:ext uri="{FF2B5EF4-FFF2-40B4-BE49-F238E27FC236}">
                <a16:creationId xmlns:a16="http://schemas.microsoft.com/office/drawing/2014/main" id="{BF7DEFB5-F025-4321-AEAB-46DEFC4E10A6}"/>
              </a:ext>
            </a:extLst>
          </p:cNvPr>
          <p:cNvGraphicFramePr>
            <a:graphicFrameLocks noGrp="1" noChangeAspect="1"/>
          </p:cNvGraphicFramePr>
          <p:nvPr>
            <p:ph sz="half" idx="2"/>
          </p:nvPr>
        </p:nvGraphicFramePr>
        <p:xfrm>
          <a:off x="5600700" y="1671638"/>
          <a:ext cx="3516313" cy="4497387"/>
        </p:xfrm>
        <a:graphic>
          <a:graphicData uri="http://schemas.openxmlformats.org/presentationml/2006/ole">
            <mc:AlternateContent xmlns:mc="http://schemas.openxmlformats.org/markup-compatibility/2006">
              <mc:Choice xmlns:v="urn:schemas-microsoft-com:vml" Requires="v">
                <p:oleObj name="Image" r:id="rId2" imgW="3049771" imgH="3786798" progId="Photoshop.Image.5">
                  <p:embed/>
                </p:oleObj>
              </mc:Choice>
              <mc:Fallback>
                <p:oleObj name="Image" r:id="rId2" imgW="3049771" imgH="3786798"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1671638"/>
                        <a:ext cx="3516313"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ircle(in)">
                                      <p:cBhvr>
                                        <p:cTn id="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D6F67FC-C33F-4D3F-BC1A-B8B5C94AB0E2}"/>
              </a:ext>
            </a:extLst>
          </p:cNvPr>
          <p:cNvSpPr>
            <a:spLocks noGrp="1" noChangeArrowheads="1"/>
          </p:cNvSpPr>
          <p:nvPr>
            <p:ph type="title"/>
          </p:nvPr>
        </p:nvSpPr>
        <p:spPr/>
        <p:txBody>
          <a:bodyPr/>
          <a:lstStyle/>
          <a:p>
            <a:r>
              <a:rPr lang="en-US" altLang="zh-CN">
                <a:ea typeface="宋体" panose="02010600030101010101" pitchFamily="2" charset="-122"/>
              </a:rPr>
              <a:t>5.4.2 Setup of Hair</a:t>
            </a:r>
          </a:p>
        </p:txBody>
      </p:sp>
      <p:graphicFrame>
        <p:nvGraphicFramePr>
          <p:cNvPr id="10242" name="Object 2">
            <a:extLst>
              <a:ext uri="{FF2B5EF4-FFF2-40B4-BE49-F238E27FC236}">
                <a16:creationId xmlns:a16="http://schemas.microsoft.com/office/drawing/2014/main" id="{81B9BB30-2E65-4FE4-BFA5-20999808B685}"/>
              </a:ext>
            </a:extLst>
          </p:cNvPr>
          <p:cNvGraphicFramePr>
            <a:graphicFrameLocks noGrp="1" noChangeAspect="1"/>
          </p:cNvGraphicFramePr>
          <p:nvPr>
            <p:ph idx="1"/>
          </p:nvPr>
        </p:nvGraphicFramePr>
        <p:xfrm>
          <a:off x="2171700" y="1069975"/>
          <a:ext cx="5072063" cy="5878513"/>
        </p:xfrm>
        <a:graphic>
          <a:graphicData uri="http://schemas.openxmlformats.org/presentationml/2006/ole">
            <mc:AlternateContent xmlns:mc="http://schemas.openxmlformats.org/markup-compatibility/2006">
              <mc:Choice xmlns:v="urn:schemas-microsoft-com:vml" Requires="v">
                <p:oleObj name="Image" r:id="rId2" imgW="6315567" imgH="7103424" progId="Photoshop.Image.5">
                  <p:embed/>
                </p:oleObj>
              </mc:Choice>
              <mc:Fallback>
                <p:oleObj name="Image" r:id="rId2" imgW="6315567" imgH="7103424" progId="Photoshop.Image.5">
                  <p:embed/>
                  <p:pic>
                    <p:nvPicPr>
                      <p:cNvPr id="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069975"/>
                        <a:ext cx="5072063"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9909333-4F87-4783-83C8-765B7E7BC2AE}"/>
              </a:ext>
            </a:extLst>
          </p:cNvPr>
          <p:cNvSpPr>
            <a:spLocks noGrp="1" noChangeArrowheads="1"/>
          </p:cNvSpPr>
          <p:nvPr>
            <p:ph type="title"/>
          </p:nvPr>
        </p:nvSpPr>
        <p:spPr>
          <a:xfrm>
            <a:off x="1068388" y="68263"/>
            <a:ext cx="8990012" cy="719137"/>
          </a:xfrm>
        </p:spPr>
        <p:txBody>
          <a:bodyPr/>
          <a:lstStyle/>
          <a:p>
            <a:r>
              <a:rPr lang="en-US" altLang="zh-CN" sz="4000">
                <a:ea typeface="宋体" panose="02010600030101010101" pitchFamily="2" charset="-122"/>
              </a:rPr>
              <a:t>5.4.3 Collision Detection &amp; Avoidance</a:t>
            </a:r>
          </a:p>
        </p:txBody>
      </p:sp>
      <p:sp>
        <p:nvSpPr>
          <p:cNvPr id="50179" name="Rectangle 3">
            <a:extLst>
              <a:ext uri="{FF2B5EF4-FFF2-40B4-BE49-F238E27FC236}">
                <a16:creationId xmlns:a16="http://schemas.microsoft.com/office/drawing/2014/main" id="{64714C71-5858-49FE-90C0-B003E985D672}"/>
              </a:ext>
            </a:extLst>
          </p:cNvPr>
          <p:cNvSpPr>
            <a:spLocks noGrp="1" noChangeArrowheads="1"/>
          </p:cNvSpPr>
          <p:nvPr>
            <p:ph type="body" idx="1"/>
          </p:nvPr>
        </p:nvSpPr>
        <p:spPr bwMode="auto">
          <a:xfrm>
            <a:off x="600075" y="1028700"/>
            <a:ext cx="8929688" cy="4027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85000"/>
              </a:lnSpc>
            </a:pPr>
            <a:r>
              <a:rPr lang="en-US" altLang="zh-CN" dirty="0">
                <a:ea typeface="宋体" panose="02010600030101010101" pitchFamily="2" charset="-122"/>
              </a:rPr>
              <a:t>Hair </a:t>
            </a:r>
            <a:r>
              <a:rPr lang="en-US" altLang="zh-CN" dirty="0">
                <a:solidFill>
                  <a:srgbClr val="C00000"/>
                </a:solidFill>
                <a:ea typeface="宋体" panose="02010600030101010101" pitchFamily="2" charset="-122"/>
              </a:rPr>
              <a:t>strips</a:t>
            </a:r>
            <a:r>
              <a:rPr lang="en-US" altLang="zh-CN" dirty="0">
                <a:ea typeface="宋体" panose="02010600030101010101" pitchFamily="2" charset="-122"/>
              </a:rPr>
              <a:t> and external objects (</a:t>
            </a:r>
            <a:r>
              <a:rPr lang="en-US" altLang="zh-CN" dirty="0">
                <a:solidFill>
                  <a:srgbClr val="FF0000"/>
                </a:solidFill>
                <a:ea typeface="宋体" panose="02010600030101010101" pitchFamily="2" charset="-122"/>
              </a:rPr>
              <a:t>head</a:t>
            </a:r>
            <a:r>
              <a:rPr lang="en-US" altLang="zh-CN" dirty="0">
                <a:ea typeface="宋体" panose="02010600030101010101" pitchFamily="2" charset="-122"/>
              </a:rPr>
              <a:t>)</a:t>
            </a:r>
          </a:p>
          <a:p>
            <a:pPr lvl="1">
              <a:lnSpc>
                <a:spcPct val="85000"/>
              </a:lnSpc>
            </a:pPr>
            <a:r>
              <a:rPr lang="en-US" altLang="zh-CN" dirty="0">
                <a:ea typeface="宋体" panose="02010600030101010101" pitchFamily="2" charset="-122"/>
              </a:rPr>
              <a:t>Ellipsoids used to represent head</a:t>
            </a:r>
          </a:p>
          <a:p>
            <a:pPr lvl="1">
              <a:lnSpc>
                <a:spcPct val="85000"/>
              </a:lnSpc>
            </a:pPr>
            <a:r>
              <a:rPr lang="en-US" altLang="zh-CN" dirty="0">
                <a:ea typeface="宋体" panose="02010600030101010101" pitchFamily="2" charset="-122"/>
              </a:rPr>
              <a:t>Similar to previous techniques</a:t>
            </a:r>
          </a:p>
          <a:p>
            <a:pPr lvl="1">
              <a:lnSpc>
                <a:spcPct val="85000"/>
              </a:lnSpc>
            </a:pPr>
            <a:endParaRPr lang="en-US" altLang="zh-CN" dirty="0">
              <a:ea typeface="宋体" panose="02010600030101010101" pitchFamily="2" charset="-122"/>
            </a:endParaRPr>
          </a:p>
          <a:p>
            <a:pPr>
              <a:lnSpc>
                <a:spcPct val="85000"/>
              </a:lnSpc>
            </a:pPr>
            <a:r>
              <a:rPr lang="en-US" altLang="zh-CN" dirty="0">
                <a:ea typeface="宋体" panose="02010600030101010101" pitchFamily="2" charset="-122"/>
              </a:rPr>
              <a:t>Hair strips and other hair strips</a:t>
            </a:r>
          </a:p>
          <a:p>
            <a:pPr lvl="1">
              <a:lnSpc>
                <a:spcPct val="85000"/>
              </a:lnSpc>
            </a:pPr>
            <a:r>
              <a:rPr lang="en-US" altLang="zh-CN" dirty="0">
                <a:ea typeface="宋体" panose="02010600030101010101" pitchFamily="2" charset="-122"/>
              </a:rPr>
              <a:t>Use </a:t>
            </a:r>
            <a:r>
              <a:rPr lang="en-US" altLang="zh-CN" dirty="0">
                <a:solidFill>
                  <a:srgbClr val="FF0000"/>
                </a:solidFill>
                <a:ea typeface="宋体" panose="02010600030101010101" pitchFamily="2" charset="-122"/>
              </a:rPr>
              <a:t>avoidance</a:t>
            </a:r>
          </a:p>
          <a:p>
            <a:pPr lvl="1">
              <a:lnSpc>
                <a:spcPct val="85000"/>
              </a:lnSpc>
            </a:pPr>
            <a:r>
              <a:rPr lang="en-US" altLang="zh-CN" dirty="0">
                <a:solidFill>
                  <a:srgbClr val="FF0000"/>
                </a:solidFill>
                <a:ea typeface="宋体" panose="02010600030101010101" pitchFamily="2" charset="-122"/>
              </a:rPr>
              <a:t>Springs</a:t>
            </a:r>
            <a:r>
              <a:rPr lang="en-US" altLang="zh-CN" dirty="0">
                <a:ea typeface="宋体" panose="02010600030101010101" pitchFamily="2" charset="-122"/>
              </a:rPr>
              <a:t> between strips</a:t>
            </a:r>
          </a:p>
          <a:p>
            <a:pPr lvl="2">
              <a:lnSpc>
                <a:spcPct val="85000"/>
              </a:lnSpc>
            </a:pPr>
            <a:r>
              <a:rPr lang="en-US" altLang="zh-CN" sz="2800" dirty="0">
                <a:ea typeface="宋体" panose="02010600030101010101" pitchFamily="2" charset="-122"/>
              </a:rPr>
              <a:t>Spring force used for either repulsion or attraction</a:t>
            </a:r>
          </a:p>
        </p:txBody>
      </p:sp>
      <p:sp>
        <p:nvSpPr>
          <p:cNvPr id="50180" name="Rectangle 4">
            <a:extLst>
              <a:ext uri="{FF2B5EF4-FFF2-40B4-BE49-F238E27FC236}">
                <a16:creationId xmlns:a16="http://schemas.microsoft.com/office/drawing/2014/main" id="{1AD0D5E0-8E83-48A6-877B-B4551AD14DD9}"/>
              </a:ext>
            </a:extLst>
          </p:cNvPr>
          <p:cNvSpPr>
            <a:spLocks noChangeArrowheads="1"/>
          </p:cNvSpPr>
          <p:nvPr/>
        </p:nvSpPr>
        <p:spPr bwMode="auto">
          <a:xfrm>
            <a:off x="587375" y="5621338"/>
            <a:ext cx="2701925" cy="595312"/>
          </a:xfrm>
          <a:prstGeom prst="rect">
            <a:avLst/>
          </a:prstGeom>
          <a:gradFill rotWithShape="0">
            <a:gsLst>
              <a:gs pos="0">
                <a:srgbClr val="FFFFCC"/>
              </a:gs>
              <a:gs pos="50000">
                <a:srgbClr val="FFFFE3"/>
              </a:gs>
              <a:gs pos="100000">
                <a:srgbClr val="FFFFCC"/>
              </a:gs>
            </a:gsLst>
            <a:lin ang="5400000" scaled="1"/>
          </a:gradFill>
          <a:ln w="9525">
            <a:solidFill>
              <a:schemeClr val="tx1"/>
            </a:solidFill>
            <a:miter lim="800000"/>
            <a:headEnd/>
            <a:tailEnd/>
          </a:ln>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rPr>
              <a:t>F</a:t>
            </a:r>
            <a:r>
              <a:rPr lang="en-US" altLang="zh-CN" sz="3200" b="1" baseline="-25000">
                <a:latin typeface="Times New Roman" panose="02020603050405020304" pitchFamily="18" charset="0"/>
              </a:rPr>
              <a:t>i</a:t>
            </a:r>
            <a:r>
              <a:rPr lang="en-US" altLang="zh-CN" sz="3200" b="1">
                <a:latin typeface="Times New Roman" panose="02020603050405020304" pitchFamily="18" charset="0"/>
              </a:rPr>
              <a:t> = </a:t>
            </a:r>
            <a:r>
              <a:rPr lang="en-US" altLang="zh-CN" sz="3200" b="1">
                <a:latin typeface="Times New Roman" panose="02020603050405020304" pitchFamily="18" charset="0"/>
                <a:cs typeface="Times New Roman" panose="02020603050405020304" pitchFamily="18" charset="0"/>
              </a:rPr>
              <a:t>Σ(-k</a:t>
            </a:r>
            <a:r>
              <a:rPr lang="en-US" altLang="zh-CN" sz="3200" b="1" baseline="-25000">
                <a:latin typeface="Times New Roman" panose="02020603050405020304" pitchFamily="18" charset="0"/>
                <a:cs typeface="Times New Roman" panose="02020603050405020304" pitchFamily="18" charset="0"/>
              </a:rPr>
              <a:t>s</a:t>
            </a:r>
            <a:r>
              <a:rPr lang="en-US" altLang="zh-CN" sz="3200" b="1">
                <a:latin typeface="Times New Roman" panose="02020603050405020304" pitchFamily="18" charset="0"/>
                <a:cs typeface="Times New Roman" panose="02020603050405020304" pitchFamily="18" charset="0"/>
              </a:rPr>
              <a:t> * x</a:t>
            </a:r>
            <a:r>
              <a:rPr lang="en-US" altLang="zh-CN" sz="3200" b="1" baseline="-25000">
                <a:latin typeface="Times New Roman" panose="02020603050405020304" pitchFamily="18" charset="0"/>
                <a:cs typeface="Times New Roman" panose="02020603050405020304" pitchFamily="18" charset="0"/>
              </a:rPr>
              <a:t>s</a:t>
            </a:r>
            <a:r>
              <a:rPr lang="en-US" altLang="zh-CN" sz="3200" b="1">
                <a:latin typeface="Times New Roman" panose="02020603050405020304" pitchFamily="18" charset="0"/>
                <a:cs typeface="Times New Roman" panose="02020603050405020304" pitchFamily="18" charset="0"/>
              </a:rPr>
              <a:t>)</a:t>
            </a:r>
          </a:p>
        </p:txBody>
      </p:sp>
      <p:sp>
        <p:nvSpPr>
          <p:cNvPr id="50181" name="Text Box 5">
            <a:extLst>
              <a:ext uri="{FF2B5EF4-FFF2-40B4-BE49-F238E27FC236}">
                <a16:creationId xmlns:a16="http://schemas.microsoft.com/office/drawing/2014/main" id="{8EF605E7-EDD2-4807-80B0-F184EBDA1CB4}"/>
              </a:ext>
            </a:extLst>
          </p:cNvPr>
          <p:cNvSpPr txBox="1">
            <a:spLocks noChangeArrowheads="1"/>
          </p:cNvSpPr>
          <p:nvPr/>
        </p:nvSpPr>
        <p:spPr bwMode="auto">
          <a:xfrm>
            <a:off x="3687763" y="5243513"/>
            <a:ext cx="6056312"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1200"/>
              </a:spcBef>
            </a:pPr>
            <a:r>
              <a:rPr lang="en-US" altLang="zh-CN" sz="2800" b="1">
                <a:latin typeface="Times New Roman" panose="02020603050405020304" pitchFamily="18" charset="0"/>
              </a:rPr>
              <a:t>Where </a:t>
            </a:r>
            <a:r>
              <a:rPr lang="en-US" altLang="zh-CN" sz="2800" b="1" i="1">
                <a:latin typeface="Times New Roman" panose="02020603050405020304" pitchFamily="18" charset="0"/>
              </a:rPr>
              <a:t>k</a:t>
            </a:r>
            <a:r>
              <a:rPr lang="en-US" altLang="zh-CN" sz="2800" b="1" i="1" baseline="-25000">
                <a:latin typeface="Times New Roman" panose="02020603050405020304" pitchFamily="18" charset="0"/>
              </a:rPr>
              <a:t>s</a:t>
            </a:r>
            <a:r>
              <a:rPr lang="en-US" altLang="zh-CN" sz="2800" b="1" i="1">
                <a:latin typeface="Times New Roman" panose="02020603050405020304" pitchFamily="18" charset="0"/>
              </a:rPr>
              <a:t> </a:t>
            </a:r>
            <a:r>
              <a:rPr lang="en-US" altLang="zh-CN" sz="2800" b="1">
                <a:latin typeface="Times New Roman" panose="02020603050405020304" pitchFamily="18" charset="0"/>
              </a:rPr>
              <a:t>is the spring constant and </a:t>
            </a:r>
            <a:r>
              <a:rPr lang="en-US" altLang="zh-CN" sz="2800" b="1" i="1">
                <a:latin typeface="Times New Roman" panose="02020603050405020304" pitchFamily="18" charset="0"/>
              </a:rPr>
              <a:t>x</a:t>
            </a:r>
            <a:r>
              <a:rPr lang="en-US" altLang="zh-CN" sz="2800" b="1" i="1" baseline="-25000">
                <a:latin typeface="Times New Roman" panose="02020603050405020304" pitchFamily="18" charset="0"/>
              </a:rPr>
              <a:t>s</a:t>
            </a:r>
            <a:r>
              <a:rPr lang="en-US" altLang="zh-CN" sz="2800" b="1">
                <a:latin typeface="Times New Roman" panose="02020603050405020304" pitchFamily="18" charset="0"/>
              </a:rPr>
              <a:t> is the displacement from initial rest length, </a:t>
            </a:r>
            <a:r>
              <a:rPr lang="en-US" altLang="zh-CN" sz="2800" b="1" i="1">
                <a:latin typeface="Times New Roman" panose="02020603050405020304" pitchFamily="18" charset="0"/>
              </a:rPr>
              <a:t>i</a:t>
            </a:r>
            <a:r>
              <a:rPr lang="en-US" altLang="zh-CN" sz="2800" b="1">
                <a:latin typeface="Times New Roman" panose="02020603050405020304" pitchFamily="18" charset="0"/>
              </a:rPr>
              <a:t> is control point index, </a:t>
            </a:r>
            <a:r>
              <a:rPr lang="en-US" altLang="zh-CN" sz="2800" b="1" i="1">
                <a:latin typeface="Times New Roman" panose="02020603050405020304" pitchFamily="18" charset="0"/>
              </a:rPr>
              <a:t>s</a:t>
            </a:r>
            <a:r>
              <a:rPr lang="en-US" altLang="zh-CN" sz="2800" b="1">
                <a:latin typeface="Times New Roman" panose="02020603050405020304" pitchFamily="18" charset="0"/>
              </a:rPr>
              <a:t> is spring index</a:t>
            </a:r>
            <a:endParaRPr lang="en-US" altLang="zh-CN" sz="2800" b="1" i="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fade">
                                      <p:cBhvr>
                                        <p:cTn id="7" dur="1000"/>
                                        <p:tgtEl>
                                          <p:spTgt spid="50179">
                                            <p:txEl>
                                              <p:pRg st="0" end="0"/>
                                            </p:txEl>
                                          </p:spTgt>
                                        </p:tgtEl>
                                      </p:cBhvr>
                                    </p:animEffect>
                                    <p:anim calcmode="lin" valueType="num">
                                      <p:cBhvr>
                                        <p:cTn id="8" dur="10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17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fade">
                                      <p:cBhvr>
                                        <p:cTn id="12" dur="1000"/>
                                        <p:tgtEl>
                                          <p:spTgt spid="50179">
                                            <p:txEl>
                                              <p:pRg st="1" end="1"/>
                                            </p:txEl>
                                          </p:spTgt>
                                        </p:tgtEl>
                                      </p:cBhvr>
                                    </p:animEffect>
                                    <p:anim calcmode="lin" valueType="num">
                                      <p:cBhvr>
                                        <p:cTn id="13" dur="10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017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fade">
                                      <p:cBhvr>
                                        <p:cTn id="17" dur="1000"/>
                                        <p:tgtEl>
                                          <p:spTgt spid="50179">
                                            <p:txEl>
                                              <p:pRg st="2" end="2"/>
                                            </p:txEl>
                                          </p:spTgt>
                                        </p:tgtEl>
                                      </p:cBhvr>
                                    </p:animEffect>
                                    <p:anim calcmode="lin" valueType="num">
                                      <p:cBhvr>
                                        <p:cTn id="18" dur="10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01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0179">
                                            <p:txEl>
                                              <p:pRg st="4" end="4"/>
                                            </p:txEl>
                                          </p:spTgt>
                                        </p:tgtEl>
                                        <p:attrNameLst>
                                          <p:attrName>style.visibility</p:attrName>
                                        </p:attrNameLst>
                                      </p:cBhvr>
                                      <p:to>
                                        <p:strVal val="visible"/>
                                      </p:to>
                                    </p:set>
                                    <p:animEffect transition="in" filter="fade">
                                      <p:cBhvr>
                                        <p:cTn id="24" dur="1000"/>
                                        <p:tgtEl>
                                          <p:spTgt spid="50179">
                                            <p:txEl>
                                              <p:pRg st="4" end="4"/>
                                            </p:txEl>
                                          </p:spTgt>
                                        </p:tgtEl>
                                      </p:cBhvr>
                                    </p:animEffect>
                                    <p:anim calcmode="lin" valueType="num">
                                      <p:cBhvr>
                                        <p:cTn id="25" dur="1000" fill="hold"/>
                                        <p:tgtEl>
                                          <p:spTgt spid="5017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017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0179">
                                            <p:txEl>
                                              <p:pRg st="5" end="5"/>
                                            </p:txEl>
                                          </p:spTgt>
                                        </p:tgtEl>
                                        <p:attrNameLst>
                                          <p:attrName>style.visibility</p:attrName>
                                        </p:attrNameLst>
                                      </p:cBhvr>
                                      <p:to>
                                        <p:strVal val="visible"/>
                                      </p:to>
                                    </p:set>
                                    <p:animEffect transition="in" filter="fade">
                                      <p:cBhvr>
                                        <p:cTn id="29" dur="1000"/>
                                        <p:tgtEl>
                                          <p:spTgt spid="50179">
                                            <p:txEl>
                                              <p:pRg st="5" end="5"/>
                                            </p:txEl>
                                          </p:spTgt>
                                        </p:tgtEl>
                                      </p:cBhvr>
                                    </p:animEffect>
                                    <p:anim calcmode="lin" valueType="num">
                                      <p:cBhvr>
                                        <p:cTn id="30" dur="1000" fill="hold"/>
                                        <p:tgtEl>
                                          <p:spTgt spid="5017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017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0179">
                                            <p:txEl>
                                              <p:pRg st="6" end="6"/>
                                            </p:txEl>
                                          </p:spTgt>
                                        </p:tgtEl>
                                        <p:attrNameLst>
                                          <p:attrName>style.visibility</p:attrName>
                                        </p:attrNameLst>
                                      </p:cBhvr>
                                      <p:to>
                                        <p:strVal val="visible"/>
                                      </p:to>
                                    </p:set>
                                    <p:animEffect transition="in" filter="fade">
                                      <p:cBhvr>
                                        <p:cTn id="34" dur="1000"/>
                                        <p:tgtEl>
                                          <p:spTgt spid="50179">
                                            <p:txEl>
                                              <p:pRg st="6" end="6"/>
                                            </p:txEl>
                                          </p:spTgt>
                                        </p:tgtEl>
                                      </p:cBhvr>
                                    </p:animEffect>
                                    <p:anim calcmode="lin" valueType="num">
                                      <p:cBhvr>
                                        <p:cTn id="35" dur="1000" fill="hold"/>
                                        <p:tgtEl>
                                          <p:spTgt spid="5017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017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0179">
                                            <p:txEl>
                                              <p:pRg st="7" end="7"/>
                                            </p:txEl>
                                          </p:spTgt>
                                        </p:tgtEl>
                                        <p:attrNameLst>
                                          <p:attrName>style.visibility</p:attrName>
                                        </p:attrNameLst>
                                      </p:cBhvr>
                                      <p:to>
                                        <p:strVal val="visible"/>
                                      </p:to>
                                    </p:set>
                                    <p:animEffect transition="in" filter="fade">
                                      <p:cBhvr>
                                        <p:cTn id="39" dur="1000"/>
                                        <p:tgtEl>
                                          <p:spTgt spid="50179">
                                            <p:txEl>
                                              <p:pRg st="7" end="7"/>
                                            </p:txEl>
                                          </p:spTgt>
                                        </p:tgtEl>
                                      </p:cBhvr>
                                    </p:animEffect>
                                    <p:anim calcmode="lin" valueType="num">
                                      <p:cBhvr>
                                        <p:cTn id="40" dur="1000" fill="hold"/>
                                        <p:tgtEl>
                                          <p:spTgt spid="5017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017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0180"/>
                                        </p:tgtEl>
                                        <p:attrNameLst>
                                          <p:attrName>style.visibility</p:attrName>
                                        </p:attrNameLst>
                                      </p:cBhvr>
                                      <p:to>
                                        <p:strVal val="visible"/>
                                      </p:to>
                                    </p:set>
                                    <p:animEffect transition="in" filter="wipe(left)">
                                      <p:cBhvr>
                                        <p:cTn id="46" dur="500"/>
                                        <p:tgtEl>
                                          <p:spTgt spid="5018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0181"/>
                                        </p:tgtEl>
                                        <p:attrNameLst>
                                          <p:attrName>style.visibility</p:attrName>
                                        </p:attrNameLst>
                                      </p:cBhvr>
                                      <p:to>
                                        <p:strVal val="visible"/>
                                      </p:to>
                                    </p:set>
                                    <p:animEffect transition="in" filter="wipe(left)">
                                      <p:cBhvr>
                                        <p:cTn id="49"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50180" grpId="0" animBg="1"/>
      <p:bldP spid="501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1F66C957-348F-48B1-A9C3-8CF532F8DE72}"/>
              </a:ext>
            </a:extLst>
          </p:cNvPr>
          <p:cNvSpPr>
            <a:spLocks noGrp="1" noChangeArrowheads="1"/>
          </p:cNvSpPr>
          <p:nvPr>
            <p:ph type="title"/>
          </p:nvPr>
        </p:nvSpPr>
        <p:spPr/>
        <p:txBody>
          <a:bodyPr/>
          <a:lstStyle/>
          <a:p>
            <a:r>
              <a:rPr lang="en-US" altLang="zh-CN">
                <a:ea typeface="宋体" panose="02010600030101010101" pitchFamily="2" charset="-122"/>
              </a:rPr>
              <a:t>5.4.4 Results</a:t>
            </a:r>
          </a:p>
        </p:txBody>
      </p:sp>
      <p:graphicFrame>
        <p:nvGraphicFramePr>
          <p:cNvPr id="11266" name="Object 2">
            <a:extLst>
              <a:ext uri="{FF2B5EF4-FFF2-40B4-BE49-F238E27FC236}">
                <a16:creationId xmlns:a16="http://schemas.microsoft.com/office/drawing/2014/main" id="{C03C86FD-159B-421F-BD69-99963C983C0D}"/>
              </a:ext>
            </a:extLst>
          </p:cNvPr>
          <p:cNvGraphicFramePr>
            <a:graphicFrameLocks noGrp="1" noChangeAspect="1"/>
          </p:cNvGraphicFramePr>
          <p:nvPr>
            <p:ph idx="1"/>
          </p:nvPr>
        </p:nvGraphicFramePr>
        <p:xfrm>
          <a:off x="1385888" y="1671638"/>
          <a:ext cx="7489825" cy="4319587"/>
        </p:xfrm>
        <a:graphic>
          <a:graphicData uri="http://schemas.openxmlformats.org/presentationml/2006/ole">
            <mc:AlternateContent xmlns:mc="http://schemas.openxmlformats.org/markup-compatibility/2006">
              <mc:Choice xmlns:v="urn:schemas-microsoft-com:vml" Requires="v">
                <p:oleObj name="Image" r:id="rId2" imgW="7649841" imgH="4282386" progId="Photoshop.Image.5">
                  <p:embed/>
                </p:oleObj>
              </mc:Choice>
              <mc:Fallback>
                <p:oleObj name="Image" r:id="rId2" imgW="7649841" imgH="4282386" progId="Photoshop.Image.5">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888" y="1671638"/>
                        <a:ext cx="74898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CC9D7396-DC59-48D0-AF49-5893CCE0F281}"/>
              </a:ext>
            </a:extLst>
          </p:cNvPr>
          <p:cNvSpPr>
            <a:spLocks noGrp="1" noChangeArrowheads="1"/>
          </p:cNvSpPr>
          <p:nvPr>
            <p:ph type="ctrTitle"/>
          </p:nvPr>
        </p:nvSpPr>
        <p:spPr>
          <a:xfrm>
            <a:off x="754063" y="258763"/>
            <a:ext cx="8550275" cy="3043237"/>
          </a:xfrm>
        </p:spPr>
        <p:txBody>
          <a:bodyPr/>
          <a:lstStyle/>
          <a:p>
            <a:r>
              <a:rPr lang="en-US" altLang="zh-CN" sz="4000">
                <a:ea typeface="宋体" panose="02010600030101010101" pitchFamily="2" charset="-122"/>
              </a:rPr>
              <a:t>Modeling Hair using Level-of-Detail Representations</a:t>
            </a:r>
            <a:br>
              <a:rPr lang="en-US" altLang="zh-CN" sz="4000">
                <a:ea typeface="宋体" panose="02010600030101010101" pitchFamily="2" charset="-122"/>
              </a:rPr>
            </a:br>
            <a:br>
              <a:rPr lang="en-US" altLang="zh-CN" sz="4000">
                <a:ea typeface="宋体" panose="02010600030101010101" pitchFamily="2" charset="-122"/>
              </a:rPr>
            </a:br>
            <a:r>
              <a:rPr lang="en-US" altLang="zh-CN" sz="2700" b="0">
                <a:ea typeface="宋体" panose="02010600030101010101" pitchFamily="2" charset="-122"/>
              </a:rPr>
              <a:t>K. Ward, M. Lin, J. Lee, S. Fisher, and D. Macri</a:t>
            </a:r>
            <a:br>
              <a:rPr lang="en-US" altLang="zh-CN" sz="2700" b="0">
                <a:ea typeface="宋体" panose="02010600030101010101" pitchFamily="2" charset="-122"/>
              </a:rPr>
            </a:br>
            <a:r>
              <a:rPr lang="en-US" altLang="zh-CN" sz="2200" b="0" i="1">
                <a:ea typeface="宋体" panose="02010600030101010101" pitchFamily="2" charset="-122"/>
              </a:rPr>
              <a:t>Proceedings of Computer Animation and Social Agents</a:t>
            </a:r>
            <a:r>
              <a:rPr lang="en-US" altLang="zh-CN" sz="2200" b="0">
                <a:ea typeface="宋体" panose="02010600030101010101" pitchFamily="2" charset="-122"/>
              </a:rPr>
              <a:t>, 2003</a:t>
            </a:r>
            <a:br>
              <a:rPr lang="en-US" altLang="zh-CN" sz="2200" b="0" i="1">
                <a:ea typeface="宋体" panose="02010600030101010101" pitchFamily="2" charset="-122"/>
              </a:rPr>
            </a:br>
            <a:endParaRPr lang="en-US" altLang="zh-CN" sz="2200" b="0" i="1">
              <a:ea typeface="宋体" panose="02010600030101010101" pitchFamily="2" charset="-122"/>
            </a:endParaRPr>
          </a:p>
        </p:txBody>
      </p:sp>
      <p:sp>
        <p:nvSpPr>
          <p:cNvPr id="51203" name="Rectangle 7">
            <a:extLst>
              <a:ext uri="{FF2B5EF4-FFF2-40B4-BE49-F238E27FC236}">
                <a16:creationId xmlns:a16="http://schemas.microsoft.com/office/drawing/2014/main" id="{FEDAFE22-F519-406E-AF13-AA597B5C302B}"/>
              </a:ext>
            </a:extLst>
          </p:cNvPr>
          <p:cNvSpPr>
            <a:spLocks noChangeArrowheads="1"/>
          </p:cNvSpPr>
          <p:nvPr/>
        </p:nvSpPr>
        <p:spPr bwMode="auto">
          <a:xfrm>
            <a:off x="754063" y="3979863"/>
            <a:ext cx="85502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rgbClr val="3D5399"/>
                </a:solidFill>
                <a:latin typeface="Garamond" panose="02020404030301010803" pitchFamily="18" charset="0"/>
              </a:rPr>
              <a:t>Adaptive Grouping and Subdivision for Simulating Hair Dynamics</a:t>
            </a:r>
            <a:br>
              <a:rPr lang="en-US" altLang="zh-CN" sz="4000" b="1">
                <a:solidFill>
                  <a:srgbClr val="3D5399"/>
                </a:solidFill>
                <a:latin typeface="Garamond" panose="02020404030301010803" pitchFamily="18" charset="0"/>
              </a:rPr>
            </a:br>
            <a:br>
              <a:rPr lang="en-US" altLang="zh-CN" sz="4000" b="1">
                <a:solidFill>
                  <a:srgbClr val="3D5399"/>
                </a:solidFill>
                <a:latin typeface="Garamond" panose="02020404030301010803" pitchFamily="18" charset="0"/>
              </a:rPr>
            </a:br>
            <a:r>
              <a:rPr lang="en-US" altLang="zh-CN" sz="2700">
                <a:latin typeface="Garamond" panose="02020404030301010803" pitchFamily="18" charset="0"/>
              </a:rPr>
              <a:t>Kelly Ward and Ming C. Lin</a:t>
            </a:r>
            <a:br>
              <a:rPr lang="en-US" altLang="zh-CN" sz="2200">
                <a:latin typeface="Garamond" panose="02020404030301010803" pitchFamily="18" charset="0"/>
              </a:rPr>
            </a:br>
            <a:r>
              <a:rPr lang="en-US" altLang="zh-CN" sz="2200" i="1">
                <a:latin typeface="Garamond" panose="02020404030301010803" pitchFamily="18" charset="0"/>
              </a:rPr>
              <a:t>Proceedings of Pacific Graphics</a:t>
            </a:r>
            <a:r>
              <a:rPr lang="en-US" altLang="zh-CN" sz="2200">
                <a:latin typeface="Garamond" panose="02020404030301010803" pitchFamily="18" charset="0"/>
              </a:rPr>
              <a:t>, 2003</a:t>
            </a:r>
            <a:br>
              <a:rPr lang="en-US" altLang="zh-CN" sz="2200" i="1">
                <a:latin typeface="Garamond" panose="02020404030301010803" pitchFamily="18" charset="0"/>
              </a:rPr>
            </a:br>
            <a:endParaRPr lang="en-US" altLang="zh-CN" sz="2200" i="1">
              <a:latin typeface="Garamond" panose="02020404030301010803"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C10F1C3-95E9-442B-B984-8315FEAE3EB9}"/>
              </a:ext>
            </a:extLst>
          </p:cNvPr>
          <p:cNvSpPr>
            <a:spLocks noGrp="1" noChangeArrowheads="1"/>
          </p:cNvSpPr>
          <p:nvPr>
            <p:ph type="title"/>
          </p:nvPr>
        </p:nvSpPr>
        <p:spPr/>
        <p:txBody>
          <a:bodyPr/>
          <a:lstStyle/>
          <a:p>
            <a:r>
              <a:rPr lang="en-US" altLang="zh-CN">
                <a:ea typeface="宋体" panose="02010600030101010101" pitchFamily="2" charset="-122"/>
              </a:rPr>
              <a:t>5.5.1 Overview</a:t>
            </a:r>
          </a:p>
        </p:txBody>
      </p:sp>
      <p:sp>
        <p:nvSpPr>
          <p:cNvPr id="52227" name="Rectangle 5">
            <a:extLst>
              <a:ext uri="{FF2B5EF4-FFF2-40B4-BE49-F238E27FC236}">
                <a16:creationId xmlns:a16="http://schemas.microsoft.com/office/drawing/2014/main" id="{8053B357-C060-4FD5-A2BB-E45D6EEF99A2}"/>
              </a:ext>
            </a:extLst>
          </p:cNvPr>
          <p:cNvSpPr>
            <a:spLocks noGrp="1" noChangeArrowheads="1"/>
          </p:cNvSpPr>
          <p:nvPr>
            <p:ph type="body" idx="1"/>
          </p:nvPr>
        </p:nvSpPr>
        <p:spPr bwMode="auto">
          <a:xfrm>
            <a:off x="600075" y="1171575"/>
            <a:ext cx="8929688" cy="474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ct val="90000"/>
              </a:lnSpc>
            </a:pPr>
            <a:r>
              <a:rPr lang="en-US" altLang="zh-CN" dirty="0">
                <a:ea typeface="宋体" panose="02010600030101010101" pitchFamily="2" charset="-122"/>
              </a:rPr>
              <a:t>Propose method to model hair using </a:t>
            </a:r>
            <a:r>
              <a:rPr lang="en-US" altLang="zh-CN" dirty="0">
                <a:solidFill>
                  <a:srgbClr val="FF0000"/>
                </a:solidFill>
                <a:ea typeface="宋体" panose="02010600030101010101" pitchFamily="2" charset="-122"/>
              </a:rPr>
              <a:t>three</a:t>
            </a:r>
            <a:r>
              <a:rPr lang="en-US" altLang="zh-CN" dirty="0">
                <a:ea typeface="宋体" panose="02010600030101010101" pitchFamily="2" charset="-122"/>
              </a:rPr>
              <a:t> discrete representations</a:t>
            </a:r>
          </a:p>
          <a:p>
            <a:pPr>
              <a:lnSpc>
                <a:spcPct val="90000"/>
              </a:lnSpc>
            </a:pPr>
            <a:endParaRPr lang="en-US" altLang="zh-CN" sz="1600" dirty="0">
              <a:ea typeface="宋体" panose="02010600030101010101" pitchFamily="2" charset="-122"/>
            </a:endParaRPr>
          </a:p>
          <a:p>
            <a:pPr>
              <a:lnSpc>
                <a:spcPct val="90000"/>
              </a:lnSpc>
            </a:pPr>
            <a:r>
              <a:rPr lang="en-US" altLang="zh-CN" dirty="0">
                <a:ea typeface="宋体" panose="02010600030101010101" pitchFamily="2" charset="-122"/>
              </a:rPr>
              <a:t>Create </a:t>
            </a:r>
            <a:r>
              <a:rPr lang="en-US" altLang="zh-CN" i="1" dirty="0">
                <a:solidFill>
                  <a:srgbClr val="FF0000"/>
                </a:solidFill>
                <a:ea typeface="宋体" panose="02010600030101010101" pitchFamily="2" charset="-122"/>
              </a:rPr>
              <a:t>hair hierarchy </a:t>
            </a:r>
            <a:r>
              <a:rPr lang="en-US" altLang="zh-CN" dirty="0">
                <a:ea typeface="宋体" panose="02010600030101010101" pitchFamily="2" charset="-122"/>
              </a:rPr>
              <a:t>from these representations creating continuous LODs</a:t>
            </a:r>
            <a:endParaRPr lang="en-US" altLang="zh-CN" i="1" dirty="0">
              <a:ea typeface="宋体" panose="02010600030101010101" pitchFamily="2" charset="-122"/>
            </a:endParaRPr>
          </a:p>
          <a:p>
            <a:pPr>
              <a:lnSpc>
                <a:spcPct val="90000"/>
              </a:lnSpc>
            </a:pPr>
            <a:endParaRPr lang="en-US" altLang="zh-CN" sz="1600" dirty="0">
              <a:ea typeface="宋体" panose="02010600030101010101" pitchFamily="2" charset="-122"/>
            </a:endParaRPr>
          </a:p>
          <a:p>
            <a:pPr>
              <a:lnSpc>
                <a:spcPct val="90000"/>
              </a:lnSpc>
            </a:pPr>
            <a:r>
              <a:rPr lang="en-US" altLang="zh-CN" dirty="0">
                <a:ea typeface="宋体" panose="02010600030101010101" pitchFamily="2" charset="-122"/>
              </a:rPr>
              <a:t>Dynamically switch between different representations based on:</a:t>
            </a:r>
          </a:p>
          <a:p>
            <a:pPr lvl="1">
              <a:lnSpc>
                <a:spcPct val="90000"/>
              </a:lnSpc>
            </a:pPr>
            <a:r>
              <a:rPr lang="en-US" altLang="zh-CN" dirty="0">
                <a:solidFill>
                  <a:srgbClr val="FF0000"/>
                </a:solidFill>
                <a:ea typeface="宋体" panose="02010600030101010101" pitchFamily="2" charset="-122"/>
              </a:rPr>
              <a:t>Visibility</a:t>
            </a:r>
          </a:p>
          <a:p>
            <a:pPr lvl="1">
              <a:lnSpc>
                <a:spcPct val="90000"/>
              </a:lnSpc>
            </a:pPr>
            <a:r>
              <a:rPr lang="en-US" altLang="zh-CN" dirty="0">
                <a:solidFill>
                  <a:srgbClr val="FF0000"/>
                </a:solidFill>
                <a:ea typeface="宋体" panose="02010600030101010101" pitchFamily="2" charset="-122"/>
              </a:rPr>
              <a:t>Viewing Distance</a:t>
            </a:r>
          </a:p>
          <a:p>
            <a:pPr lvl="1">
              <a:lnSpc>
                <a:spcPct val="90000"/>
              </a:lnSpc>
            </a:pPr>
            <a:r>
              <a:rPr lang="en-US" altLang="zh-CN" dirty="0">
                <a:solidFill>
                  <a:srgbClr val="FF0000"/>
                </a:solidFill>
                <a:ea typeface="宋体" panose="02010600030101010101" pitchFamily="2" charset="-122"/>
              </a:rPr>
              <a:t>Motion of Hair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fade">
                                      <p:cBhvr>
                                        <p:cTn id="7" dur="1000"/>
                                        <p:tgtEl>
                                          <p:spTgt spid="52227">
                                            <p:txEl>
                                              <p:pRg st="0" end="0"/>
                                            </p:txEl>
                                          </p:spTgt>
                                        </p:tgtEl>
                                      </p:cBhvr>
                                    </p:animEffect>
                                    <p:anim calcmode="lin" valueType="num">
                                      <p:cBhvr>
                                        <p:cTn id="8" dur="1000" fill="hold"/>
                                        <p:tgtEl>
                                          <p:spTgt spid="522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2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227">
                                            <p:txEl>
                                              <p:pRg st="2" end="2"/>
                                            </p:txEl>
                                          </p:spTgt>
                                        </p:tgtEl>
                                        <p:attrNameLst>
                                          <p:attrName>style.visibility</p:attrName>
                                        </p:attrNameLst>
                                      </p:cBhvr>
                                      <p:to>
                                        <p:strVal val="visible"/>
                                      </p:to>
                                    </p:set>
                                    <p:animEffect transition="in" filter="fade">
                                      <p:cBhvr>
                                        <p:cTn id="14" dur="1000"/>
                                        <p:tgtEl>
                                          <p:spTgt spid="52227">
                                            <p:txEl>
                                              <p:pRg st="2" end="2"/>
                                            </p:txEl>
                                          </p:spTgt>
                                        </p:tgtEl>
                                      </p:cBhvr>
                                    </p:animEffect>
                                    <p:anim calcmode="lin" valueType="num">
                                      <p:cBhvr>
                                        <p:cTn id="15" dur="10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2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227">
                                            <p:txEl>
                                              <p:pRg st="4" end="4"/>
                                            </p:txEl>
                                          </p:spTgt>
                                        </p:tgtEl>
                                        <p:attrNameLst>
                                          <p:attrName>style.visibility</p:attrName>
                                        </p:attrNameLst>
                                      </p:cBhvr>
                                      <p:to>
                                        <p:strVal val="visible"/>
                                      </p:to>
                                    </p:set>
                                    <p:animEffect transition="in" filter="fade">
                                      <p:cBhvr>
                                        <p:cTn id="21" dur="1000"/>
                                        <p:tgtEl>
                                          <p:spTgt spid="52227">
                                            <p:txEl>
                                              <p:pRg st="4" end="4"/>
                                            </p:txEl>
                                          </p:spTgt>
                                        </p:tgtEl>
                                      </p:cBhvr>
                                    </p:animEffect>
                                    <p:anim calcmode="lin" valueType="num">
                                      <p:cBhvr>
                                        <p:cTn id="22" dur="1000" fill="hold"/>
                                        <p:tgtEl>
                                          <p:spTgt spid="5222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2227">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2227">
                                            <p:txEl>
                                              <p:pRg st="5" end="5"/>
                                            </p:txEl>
                                          </p:spTgt>
                                        </p:tgtEl>
                                        <p:attrNameLst>
                                          <p:attrName>style.visibility</p:attrName>
                                        </p:attrNameLst>
                                      </p:cBhvr>
                                      <p:to>
                                        <p:strVal val="visible"/>
                                      </p:to>
                                    </p:set>
                                    <p:animEffect transition="in" filter="fade">
                                      <p:cBhvr>
                                        <p:cTn id="26" dur="1000"/>
                                        <p:tgtEl>
                                          <p:spTgt spid="52227">
                                            <p:txEl>
                                              <p:pRg st="5" end="5"/>
                                            </p:txEl>
                                          </p:spTgt>
                                        </p:tgtEl>
                                      </p:cBhvr>
                                    </p:animEffect>
                                    <p:anim calcmode="lin" valueType="num">
                                      <p:cBhvr>
                                        <p:cTn id="27" dur="1000" fill="hold"/>
                                        <p:tgtEl>
                                          <p:spTgt spid="52227">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52227">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2227">
                                            <p:txEl>
                                              <p:pRg st="6" end="6"/>
                                            </p:txEl>
                                          </p:spTgt>
                                        </p:tgtEl>
                                        <p:attrNameLst>
                                          <p:attrName>style.visibility</p:attrName>
                                        </p:attrNameLst>
                                      </p:cBhvr>
                                      <p:to>
                                        <p:strVal val="visible"/>
                                      </p:to>
                                    </p:set>
                                    <p:animEffect transition="in" filter="fade">
                                      <p:cBhvr>
                                        <p:cTn id="31" dur="1000"/>
                                        <p:tgtEl>
                                          <p:spTgt spid="52227">
                                            <p:txEl>
                                              <p:pRg st="6" end="6"/>
                                            </p:txEl>
                                          </p:spTgt>
                                        </p:tgtEl>
                                      </p:cBhvr>
                                    </p:animEffect>
                                    <p:anim calcmode="lin" valueType="num">
                                      <p:cBhvr>
                                        <p:cTn id="32" dur="1000" fill="hold"/>
                                        <p:tgtEl>
                                          <p:spTgt spid="5222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52227">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2227">
                                            <p:txEl>
                                              <p:pRg st="7" end="7"/>
                                            </p:txEl>
                                          </p:spTgt>
                                        </p:tgtEl>
                                        <p:attrNameLst>
                                          <p:attrName>style.visibility</p:attrName>
                                        </p:attrNameLst>
                                      </p:cBhvr>
                                      <p:to>
                                        <p:strVal val="visible"/>
                                      </p:to>
                                    </p:set>
                                    <p:animEffect transition="in" filter="fade">
                                      <p:cBhvr>
                                        <p:cTn id="36" dur="1000"/>
                                        <p:tgtEl>
                                          <p:spTgt spid="52227">
                                            <p:txEl>
                                              <p:pRg st="7" end="7"/>
                                            </p:txEl>
                                          </p:spTgt>
                                        </p:tgtEl>
                                      </p:cBhvr>
                                    </p:animEffect>
                                    <p:anim calcmode="lin" valueType="num">
                                      <p:cBhvr>
                                        <p:cTn id="37" dur="1000" fill="hold"/>
                                        <p:tgtEl>
                                          <p:spTgt spid="52227">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5222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6210D9A-7256-46B1-B082-EDEDF4027321}"/>
              </a:ext>
            </a:extLst>
          </p:cNvPr>
          <p:cNvSpPr>
            <a:spLocks noGrp="1" noChangeArrowheads="1"/>
          </p:cNvSpPr>
          <p:nvPr>
            <p:ph type="title"/>
          </p:nvPr>
        </p:nvSpPr>
        <p:spPr/>
        <p:txBody>
          <a:bodyPr/>
          <a:lstStyle/>
          <a:p>
            <a:r>
              <a:rPr lang="en-US" altLang="zh-CN">
                <a:ea typeface="宋体" panose="02010600030101010101" pitchFamily="2" charset="-122"/>
              </a:rPr>
              <a:t>5.5.1 Overview</a:t>
            </a:r>
          </a:p>
        </p:txBody>
      </p:sp>
      <p:sp>
        <p:nvSpPr>
          <p:cNvPr id="53251" name="Rectangle 4">
            <a:extLst>
              <a:ext uri="{FF2B5EF4-FFF2-40B4-BE49-F238E27FC236}">
                <a16:creationId xmlns:a16="http://schemas.microsoft.com/office/drawing/2014/main" id="{CF9A9F25-EAD8-4886-B179-A99C57A5261C}"/>
              </a:ext>
            </a:extLst>
          </p:cNvPr>
          <p:cNvSpPr>
            <a:spLocks noChangeArrowheads="1"/>
          </p:cNvSpPr>
          <p:nvPr/>
        </p:nvSpPr>
        <p:spPr bwMode="auto">
          <a:xfrm>
            <a:off x="242888" y="1743075"/>
            <a:ext cx="5572125" cy="523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273175" indent="-2540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ct val="20000"/>
              </a:spcBef>
              <a:buClr>
                <a:srgbClr val="1D2749"/>
              </a:buClr>
              <a:buSzPct val="75000"/>
              <a:buFont typeface="Wingdings" panose="05000000000000000000" pitchFamily="2" charset="2"/>
              <a:buChar char="l"/>
            </a:pPr>
            <a:r>
              <a:rPr lang="en-US" altLang="zh-CN" sz="2800" b="1" dirty="0">
                <a:solidFill>
                  <a:srgbClr val="FF0000"/>
                </a:solidFill>
                <a:latin typeface="Times New Roman" panose="02020603050405020304" pitchFamily="18" charset="0"/>
              </a:rPr>
              <a:t>Individual Strands</a:t>
            </a:r>
            <a:r>
              <a:rPr lang="zh-CN" altLang="en-US" sz="2800" b="1" dirty="0">
                <a:solidFill>
                  <a:srgbClr val="FF0000"/>
                </a:solidFill>
                <a:latin typeface="Times New Roman" panose="02020603050405020304" pitchFamily="18" charset="0"/>
              </a:rPr>
              <a:t>（缕）</a:t>
            </a:r>
            <a:endParaRPr lang="en-US" altLang="zh-CN" sz="2800" b="1" dirty="0">
              <a:solidFill>
                <a:srgbClr val="FF0000"/>
              </a:solidFill>
              <a:latin typeface="Times New Roman" panose="02020603050405020304" pitchFamily="18" charset="0"/>
            </a:endParaRPr>
          </a:p>
          <a:p>
            <a:pPr lvl="2" eaLnBrk="1" hangingPunct="1">
              <a:lnSpc>
                <a:spcPct val="110000"/>
              </a:lnSpc>
              <a:spcBef>
                <a:spcPct val="20000"/>
              </a:spcBef>
              <a:buClr>
                <a:srgbClr val="3D5399"/>
              </a:buClr>
              <a:buSzPct val="65000"/>
              <a:buFont typeface="Wingdings" panose="05000000000000000000" pitchFamily="2" charset="2"/>
              <a:buChar char="p"/>
            </a:pPr>
            <a:r>
              <a:rPr lang="en-US" altLang="zh-CN" sz="2800" b="1" dirty="0">
                <a:latin typeface="Times New Roman" panose="02020603050405020304" pitchFamily="18" charset="0"/>
              </a:rPr>
              <a:t>Modeled with subdivision curves</a:t>
            </a:r>
          </a:p>
          <a:p>
            <a:pPr lvl="1" eaLnBrk="1" hangingPunct="1">
              <a:lnSpc>
                <a:spcPct val="110000"/>
              </a:lnSpc>
              <a:spcBef>
                <a:spcPct val="20000"/>
              </a:spcBef>
              <a:buClr>
                <a:srgbClr val="1D2749"/>
              </a:buClr>
              <a:buSzPct val="75000"/>
              <a:buFont typeface="Wingdings" panose="05000000000000000000" pitchFamily="2" charset="2"/>
              <a:buChar char="l"/>
            </a:pPr>
            <a:r>
              <a:rPr lang="en-US" altLang="zh-CN" sz="2800" b="1" dirty="0">
                <a:solidFill>
                  <a:srgbClr val="FF0000"/>
                </a:solidFill>
                <a:latin typeface="Times New Roman" panose="02020603050405020304" pitchFamily="18" charset="0"/>
              </a:rPr>
              <a:t>Clusters </a:t>
            </a:r>
            <a:r>
              <a:rPr lang="zh-CN" altLang="en-US" sz="2800" b="1" dirty="0">
                <a:solidFill>
                  <a:srgbClr val="FF0000"/>
                </a:solidFill>
                <a:latin typeface="Times New Roman" panose="02020603050405020304" pitchFamily="18" charset="0"/>
              </a:rPr>
              <a:t>（簇）</a:t>
            </a:r>
            <a:endParaRPr lang="en-US" altLang="zh-CN" sz="2800" b="1" dirty="0">
              <a:solidFill>
                <a:srgbClr val="FF0000"/>
              </a:solidFill>
              <a:latin typeface="Times New Roman" panose="02020603050405020304" pitchFamily="18" charset="0"/>
            </a:endParaRPr>
          </a:p>
          <a:p>
            <a:pPr lvl="2" eaLnBrk="1" hangingPunct="1">
              <a:lnSpc>
                <a:spcPct val="110000"/>
              </a:lnSpc>
              <a:spcBef>
                <a:spcPct val="20000"/>
              </a:spcBef>
              <a:buClr>
                <a:srgbClr val="3D5399"/>
              </a:buClr>
              <a:buSzPct val="65000"/>
              <a:buFont typeface="Wingdings" panose="05000000000000000000" pitchFamily="2" charset="2"/>
              <a:buChar char="p"/>
            </a:pPr>
            <a:r>
              <a:rPr lang="en-US" altLang="zh-CN" sz="2800" b="1" dirty="0">
                <a:latin typeface="Times New Roman" panose="02020603050405020304" pitchFamily="18" charset="0"/>
              </a:rPr>
              <a:t>Generalized cylinders created with subdivision surfaces</a:t>
            </a:r>
          </a:p>
          <a:p>
            <a:pPr lvl="1" eaLnBrk="1" hangingPunct="1">
              <a:lnSpc>
                <a:spcPct val="110000"/>
              </a:lnSpc>
              <a:spcBef>
                <a:spcPct val="20000"/>
              </a:spcBef>
              <a:buClr>
                <a:srgbClr val="1D2749"/>
              </a:buClr>
              <a:buSzPct val="75000"/>
              <a:buFont typeface="Wingdings" panose="05000000000000000000" pitchFamily="2" charset="2"/>
              <a:buChar char="l"/>
            </a:pPr>
            <a:r>
              <a:rPr lang="en-US" altLang="zh-CN" sz="2800" b="1" dirty="0">
                <a:solidFill>
                  <a:srgbClr val="FF0000"/>
                </a:solidFill>
                <a:latin typeface="Times New Roman" panose="02020603050405020304" pitchFamily="18" charset="0"/>
              </a:rPr>
              <a:t>Strips</a:t>
            </a:r>
            <a:r>
              <a:rPr lang="zh-CN" altLang="en-US" sz="2800" b="1" dirty="0">
                <a:solidFill>
                  <a:srgbClr val="FF0000"/>
                </a:solidFill>
                <a:latin typeface="Times New Roman" panose="02020603050405020304" pitchFamily="18" charset="0"/>
              </a:rPr>
              <a:t>（条）</a:t>
            </a:r>
            <a:endParaRPr lang="en-US" altLang="zh-CN" sz="2800" b="1" dirty="0">
              <a:solidFill>
                <a:srgbClr val="FF0000"/>
              </a:solidFill>
              <a:latin typeface="Times New Roman" panose="02020603050405020304" pitchFamily="18" charset="0"/>
            </a:endParaRPr>
          </a:p>
          <a:p>
            <a:pPr lvl="2" eaLnBrk="1" hangingPunct="1">
              <a:lnSpc>
                <a:spcPct val="110000"/>
              </a:lnSpc>
              <a:spcBef>
                <a:spcPct val="20000"/>
              </a:spcBef>
              <a:buClr>
                <a:srgbClr val="3D5399"/>
              </a:buClr>
              <a:buSzPct val="65000"/>
              <a:buFont typeface="Wingdings" panose="05000000000000000000" pitchFamily="2" charset="2"/>
              <a:buChar char="p"/>
            </a:pPr>
            <a:r>
              <a:rPr lang="en-US" altLang="zh-CN" sz="2800" b="1" dirty="0">
                <a:latin typeface="Times New Roman" panose="02020603050405020304" pitchFamily="18" charset="0"/>
              </a:rPr>
              <a:t>Modeled with subdivision surfaces</a:t>
            </a:r>
          </a:p>
        </p:txBody>
      </p:sp>
      <p:sp>
        <p:nvSpPr>
          <p:cNvPr id="53252" name="Rectangle 5">
            <a:extLst>
              <a:ext uri="{FF2B5EF4-FFF2-40B4-BE49-F238E27FC236}">
                <a16:creationId xmlns:a16="http://schemas.microsoft.com/office/drawing/2014/main" id="{FB9E1CB3-7B28-4630-B5AF-E1199BAEF4D3}"/>
              </a:ext>
            </a:extLst>
          </p:cNvPr>
          <p:cNvSpPr>
            <a:spLocks noChangeArrowheads="1"/>
          </p:cNvSpPr>
          <p:nvPr/>
        </p:nvSpPr>
        <p:spPr bwMode="auto">
          <a:xfrm>
            <a:off x="314325" y="1100138"/>
            <a:ext cx="829786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en-US" altLang="zh-CN" sz="3200" b="1">
                <a:solidFill>
                  <a:srgbClr val="FF0000"/>
                </a:solidFill>
                <a:latin typeface="Times New Roman" panose="02020603050405020304" pitchFamily="18" charset="0"/>
              </a:rPr>
              <a:t>Three Representations </a:t>
            </a:r>
            <a:r>
              <a:rPr lang="en-US" altLang="zh-CN" sz="3200" b="1">
                <a:latin typeface="Times New Roman" panose="02020603050405020304" pitchFamily="18" charset="0"/>
              </a:rPr>
              <a:t>to model hair</a:t>
            </a:r>
          </a:p>
        </p:txBody>
      </p:sp>
      <p:pic>
        <p:nvPicPr>
          <p:cNvPr id="53253" name="Picture 6" descr="AllFullsmaller2">
            <a:extLst>
              <a:ext uri="{FF2B5EF4-FFF2-40B4-BE49-F238E27FC236}">
                <a16:creationId xmlns:a16="http://schemas.microsoft.com/office/drawing/2014/main" id="{B3585F5F-FFAE-4809-9148-3AE9D5C1D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957388"/>
            <a:ext cx="3981450"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20" name="Rectangle 4">
            <a:extLst>
              <a:ext uri="{FF2B5EF4-FFF2-40B4-BE49-F238E27FC236}">
                <a16:creationId xmlns:a16="http://schemas.microsoft.com/office/drawing/2014/main" id="{84CE43AD-C2B3-492D-B6AB-18955EAC91F0}"/>
              </a:ext>
            </a:extLst>
          </p:cNvPr>
          <p:cNvSpPr>
            <a:spLocks noGrp="1" noChangeArrowheads="1"/>
          </p:cNvSpPr>
          <p:nvPr>
            <p:ph type="title"/>
          </p:nvPr>
        </p:nvSpPr>
        <p:spPr>
          <a:effectLst>
            <a:outerShdw dist="35921" dir="2700000" algn="ctr" rotWithShape="0">
              <a:srgbClr val="EAEAEA">
                <a:alpha val="50000"/>
              </a:srgbClr>
            </a:outerShdw>
          </a:effectLst>
        </p:spPr>
        <p:txBody>
          <a:bodyPr/>
          <a:lstStyle/>
          <a:p>
            <a:pPr>
              <a:defRPr/>
            </a:pPr>
            <a:r>
              <a:rPr lang="en-US" altLang="zh-CN" dirty="0">
                <a:ea typeface="宋体" pitchFamily="2" charset="-122"/>
              </a:rPr>
              <a:t>5.5.1 Overview</a:t>
            </a:r>
          </a:p>
        </p:txBody>
      </p:sp>
      <p:pic>
        <p:nvPicPr>
          <p:cNvPr id="54275" name="Picture 5">
            <a:extLst>
              <a:ext uri="{FF2B5EF4-FFF2-40B4-BE49-F238E27FC236}">
                <a16:creationId xmlns:a16="http://schemas.microsoft.com/office/drawing/2014/main" id="{B829C1A3-7906-4C91-A206-90A614561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1100138"/>
            <a:ext cx="66452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6">
            <a:extLst>
              <a:ext uri="{FF2B5EF4-FFF2-40B4-BE49-F238E27FC236}">
                <a16:creationId xmlns:a16="http://schemas.microsoft.com/office/drawing/2014/main" id="{510B9DF0-C973-4EE2-8661-A3E98C1640DB}"/>
              </a:ext>
            </a:extLst>
          </p:cNvPr>
          <p:cNvSpPr>
            <a:spLocks noChangeArrowheads="1"/>
          </p:cNvSpPr>
          <p:nvPr/>
        </p:nvSpPr>
        <p:spPr bwMode="auto">
          <a:xfrm>
            <a:off x="885825" y="4672013"/>
            <a:ext cx="785812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en-US" altLang="zh-CN" sz="2800" b="1" dirty="0">
                <a:latin typeface="Times New Roman" panose="02020603050405020304" pitchFamily="18" charset="0"/>
              </a:rPr>
              <a:t>Hair Hierarchy </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800" b="1" dirty="0">
                <a:latin typeface="Times New Roman" panose="02020603050405020304" pitchFamily="18" charset="0"/>
              </a:rPr>
              <a:t>Create hierarchies of each representation</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800" b="1" dirty="0">
                <a:latin typeface="Times New Roman" panose="02020603050405020304" pitchFamily="18" charset="0"/>
              </a:rPr>
              <a:t>Generates continuous LODs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circle(in)">
                                      <p:cBhvr>
                                        <p:cTn id="7" dur="20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4276"/>
                                        </p:tgtEl>
                                        <p:attrNameLst>
                                          <p:attrName>style.visibility</p:attrName>
                                        </p:attrNameLst>
                                      </p:cBhvr>
                                      <p:to>
                                        <p:strVal val="visible"/>
                                      </p:to>
                                    </p:set>
                                    <p:animEffect transition="in" filter="fade">
                                      <p:cBhvr>
                                        <p:cTn id="12" dur="1000"/>
                                        <p:tgtEl>
                                          <p:spTgt spid="54276"/>
                                        </p:tgtEl>
                                      </p:cBhvr>
                                    </p:animEffect>
                                    <p:anim calcmode="lin" valueType="num">
                                      <p:cBhvr>
                                        <p:cTn id="13" dur="1000" fill="hold"/>
                                        <p:tgtEl>
                                          <p:spTgt spid="54276"/>
                                        </p:tgtEl>
                                        <p:attrNameLst>
                                          <p:attrName>ppt_x</p:attrName>
                                        </p:attrNameLst>
                                      </p:cBhvr>
                                      <p:tavLst>
                                        <p:tav tm="0">
                                          <p:val>
                                            <p:strVal val="#ppt_x"/>
                                          </p:val>
                                        </p:tav>
                                        <p:tav tm="100000">
                                          <p:val>
                                            <p:strVal val="#ppt_x"/>
                                          </p:val>
                                        </p:tav>
                                      </p:tavLst>
                                    </p:anim>
                                    <p:anim calcmode="lin" valueType="num">
                                      <p:cBhvr>
                                        <p:cTn id="14"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372E7B8-8BE9-490B-B547-CD973100ABC1}"/>
              </a:ext>
            </a:extLst>
          </p:cNvPr>
          <p:cNvSpPr>
            <a:spLocks noGrp="1" noChangeArrowheads="1"/>
          </p:cNvSpPr>
          <p:nvPr>
            <p:ph type="title"/>
          </p:nvPr>
        </p:nvSpPr>
        <p:spPr/>
        <p:txBody>
          <a:bodyPr/>
          <a:lstStyle/>
          <a:p>
            <a:r>
              <a:rPr lang="en-US" altLang="zh-CN">
                <a:ea typeface="宋体" panose="02010600030101010101" pitchFamily="2" charset="-122"/>
              </a:rPr>
              <a:t>5.5.2 Base Skeleton</a:t>
            </a:r>
          </a:p>
        </p:txBody>
      </p:sp>
      <p:sp>
        <p:nvSpPr>
          <p:cNvPr id="55299" name="Rectangle 3">
            <a:extLst>
              <a:ext uri="{FF2B5EF4-FFF2-40B4-BE49-F238E27FC236}">
                <a16:creationId xmlns:a16="http://schemas.microsoft.com/office/drawing/2014/main" id="{A025E280-971D-4FA5-8DB9-14D5C47D839D}"/>
              </a:ext>
            </a:extLst>
          </p:cNvPr>
          <p:cNvSpPr>
            <a:spLocks noChangeArrowheads="1"/>
          </p:cNvSpPr>
          <p:nvPr/>
        </p:nvSpPr>
        <p:spPr bwMode="auto">
          <a:xfrm>
            <a:off x="671513" y="2671763"/>
            <a:ext cx="5029200"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ts val="600"/>
              </a:spcBef>
              <a:buClr>
                <a:srgbClr val="1D2749"/>
              </a:buClr>
              <a:buSzPct val="75000"/>
              <a:buFont typeface="Wingdings" panose="05000000000000000000" pitchFamily="2" charset="2"/>
              <a:buChar char="l"/>
            </a:pPr>
            <a:r>
              <a:rPr lang="en-US" altLang="zh-CN" sz="2800" b="1" dirty="0">
                <a:latin typeface="Times New Roman" panose="02020603050405020304" pitchFamily="18" charset="0"/>
              </a:rPr>
              <a:t>Maintains </a:t>
            </a:r>
            <a:r>
              <a:rPr lang="en-US" altLang="zh-CN" sz="2800" b="1" dirty="0">
                <a:solidFill>
                  <a:srgbClr val="FF0000"/>
                </a:solidFill>
                <a:latin typeface="Times New Roman" panose="02020603050405020304" pitchFamily="18" charset="0"/>
              </a:rPr>
              <a:t>global</a:t>
            </a:r>
            <a:r>
              <a:rPr lang="en-US" altLang="zh-CN" sz="2800" b="1" dirty="0">
                <a:latin typeface="Times New Roman" panose="02020603050405020304" pitchFamily="18" charset="0"/>
              </a:rPr>
              <a:t> physical behavior of hair</a:t>
            </a:r>
          </a:p>
          <a:p>
            <a:pPr lvl="1" eaLnBrk="1" hangingPunct="1">
              <a:lnSpc>
                <a:spcPct val="110000"/>
              </a:lnSpc>
              <a:spcBef>
                <a:spcPts val="600"/>
              </a:spcBef>
              <a:buClr>
                <a:srgbClr val="1D2749"/>
              </a:buClr>
              <a:buSzPct val="75000"/>
              <a:buFont typeface="Wingdings" panose="05000000000000000000" pitchFamily="2" charset="2"/>
              <a:buChar char="l"/>
            </a:pPr>
            <a:r>
              <a:rPr lang="en-US" altLang="zh-CN" sz="2800" b="1" dirty="0">
                <a:latin typeface="Times New Roman" panose="02020603050405020304" pitchFamily="18" charset="0"/>
              </a:rPr>
              <a:t>Modeled as open chain of </a:t>
            </a:r>
            <a:r>
              <a:rPr lang="en-US" altLang="zh-CN" sz="2800" b="1" dirty="0">
                <a:solidFill>
                  <a:srgbClr val="FF0000"/>
                </a:solidFill>
                <a:latin typeface="Times New Roman" panose="02020603050405020304" pitchFamily="18" charset="0"/>
              </a:rPr>
              <a:t>line</a:t>
            </a:r>
            <a:r>
              <a:rPr lang="en-US" altLang="zh-CN" sz="2800" b="1" dirty="0">
                <a:latin typeface="Times New Roman" panose="02020603050405020304" pitchFamily="18" charset="0"/>
              </a:rPr>
              <a:t> segments</a:t>
            </a:r>
          </a:p>
          <a:p>
            <a:pPr lvl="1" eaLnBrk="1" hangingPunct="1">
              <a:lnSpc>
                <a:spcPct val="110000"/>
              </a:lnSpc>
              <a:spcBef>
                <a:spcPts val="600"/>
              </a:spcBef>
              <a:buClr>
                <a:srgbClr val="1D2749"/>
              </a:buClr>
              <a:buSzPct val="75000"/>
              <a:buFont typeface="Wingdings" panose="05000000000000000000" pitchFamily="2" charset="2"/>
              <a:buChar char="l"/>
            </a:pPr>
            <a:r>
              <a:rPr lang="en-US" altLang="zh-CN" sz="2800" b="1" dirty="0">
                <a:solidFill>
                  <a:srgbClr val="FF0000"/>
                </a:solidFill>
                <a:latin typeface="Times New Roman" panose="02020603050405020304" pitchFamily="18" charset="0"/>
                <a:cs typeface="Times New Roman" panose="02020603050405020304" pitchFamily="18" charset="0"/>
              </a:rPr>
              <a:t>Spring forces </a:t>
            </a:r>
            <a:r>
              <a:rPr lang="en-US" altLang="zh-CN" sz="2800" b="1" dirty="0">
                <a:latin typeface="Times New Roman" panose="02020603050405020304" pitchFamily="18" charset="0"/>
                <a:cs typeface="Times New Roman" panose="02020603050405020304" pitchFamily="18" charset="0"/>
              </a:rPr>
              <a:t>used to control angles</a:t>
            </a:r>
            <a:endParaRPr lang="ru-RU" altLang="zh-CN" sz="2800" b="1" dirty="0">
              <a:latin typeface="Times New Roman" panose="02020603050405020304" pitchFamily="18" charset="0"/>
              <a:cs typeface="Times New Roman" panose="02020603050405020304" pitchFamily="18" charset="0"/>
            </a:endParaRPr>
          </a:p>
        </p:txBody>
      </p:sp>
      <p:sp>
        <p:nvSpPr>
          <p:cNvPr id="55300" name="Rectangle 4">
            <a:extLst>
              <a:ext uri="{FF2B5EF4-FFF2-40B4-BE49-F238E27FC236}">
                <a16:creationId xmlns:a16="http://schemas.microsoft.com/office/drawing/2014/main" id="{B6E76B89-041F-4FA3-AB69-140CADAB41FB}"/>
              </a:ext>
            </a:extLst>
          </p:cNvPr>
          <p:cNvSpPr>
            <a:spLocks noChangeArrowheads="1"/>
          </p:cNvSpPr>
          <p:nvPr/>
        </p:nvSpPr>
        <p:spPr bwMode="auto">
          <a:xfrm>
            <a:off x="600075" y="1243013"/>
            <a:ext cx="89296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SzPct val="100000"/>
              <a:buFont typeface="Wingdings" panose="05000000000000000000" pitchFamily="2" charset="2"/>
              <a:buChar char="Ø"/>
            </a:pPr>
            <a:r>
              <a:rPr lang="en-US" altLang="zh-CN" sz="3100" b="1" dirty="0">
                <a:latin typeface="Times New Roman" panose="02020603050405020304" pitchFamily="18" charset="0"/>
              </a:rPr>
              <a:t>All hair representations follow the same base skeleton model as basis of motion</a:t>
            </a:r>
          </a:p>
        </p:txBody>
      </p:sp>
      <p:grpSp>
        <p:nvGrpSpPr>
          <p:cNvPr id="55301" name="组合 43">
            <a:extLst>
              <a:ext uri="{FF2B5EF4-FFF2-40B4-BE49-F238E27FC236}">
                <a16:creationId xmlns:a16="http://schemas.microsoft.com/office/drawing/2014/main" id="{F8E7084E-9C5C-4EE3-88A0-986503A81186}"/>
              </a:ext>
            </a:extLst>
          </p:cNvPr>
          <p:cNvGrpSpPr>
            <a:grpSpLocks/>
          </p:cNvGrpSpPr>
          <p:nvPr/>
        </p:nvGrpSpPr>
        <p:grpSpPr bwMode="auto">
          <a:xfrm>
            <a:off x="5949950" y="2957513"/>
            <a:ext cx="4108450" cy="3230562"/>
            <a:chOff x="5699125" y="3195638"/>
            <a:chExt cx="4108450" cy="3230562"/>
          </a:xfrm>
        </p:grpSpPr>
        <p:sp>
          <p:nvSpPr>
            <p:cNvPr id="55302" name="Text Box 5">
              <a:extLst>
                <a:ext uri="{FF2B5EF4-FFF2-40B4-BE49-F238E27FC236}">
                  <a16:creationId xmlns:a16="http://schemas.microsoft.com/office/drawing/2014/main" id="{B1F8CC4A-64AD-4487-A8D5-905806F751A6}"/>
                </a:ext>
              </a:extLst>
            </p:cNvPr>
            <p:cNvSpPr txBox="1">
              <a:spLocks noChangeArrowheads="1"/>
            </p:cNvSpPr>
            <p:nvPr/>
          </p:nvSpPr>
          <p:spPr bwMode="auto">
            <a:xfrm>
              <a:off x="9202738" y="4454525"/>
              <a:ext cx="604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00"/>
                  </a:solidFill>
                  <a:latin typeface="Times New Roman" panose="02020603050405020304" pitchFamily="18" charset="0"/>
                </a:rPr>
                <a:t>x</a:t>
              </a:r>
              <a:endParaRPr lang="en-US" altLang="zh-CN" baseline="-25000">
                <a:solidFill>
                  <a:srgbClr val="000000"/>
                </a:solidFill>
                <a:latin typeface="Times New Roman" panose="02020603050405020304" pitchFamily="18" charset="0"/>
              </a:endParaRPr>
            </a:p>
          </p:txBody>
        </p:sp>
        <p:grpSp>
          <p:nvGrpSpPr>
            <p:cNvPr id="55303" name="Group 6">
              <a:extLst>
                <a:ext uri="{FF2B5EF4-FFF2-40B4-BE49-F238E27FC236}">
                  <a16:creationId xmlns:a16="http://schemas.microsoft.com/office/drawing/2014/main" id="{7EC29DEC-BAA7-4D90-B6F6-B24B44A86CFA}"/>
                </a:ext>
              </a:extLst>
            </p:cNvPr>
            <p:cNvGrpSpPr>
              <a:grpSpLocks/>
            </p:cNvGrpSpPr>
            <p:nvPr/>
          </p:nvGrpSpPr>
          <p:grpSpPr bwMode="auto">
            <a:xfrm>
              <a:off x="5699125" y="3195638"/>
              <a:ext cx="1693863" cy="3230562"/>
              <a:chOff x="3254" y="1852"/>
              <a:chExt cx="970" cy="1796"/>
            </a:xfrm>
          </p:grpSpPr>
          <p:sp>
            <p:nvSpPr>
              <p:cNvPr id="55336" name="Text Box 7">
                <a:extLst>
                  <a:ext uri="{FF2B5EF4-FFF2-40B4-BE49-F238E27FC236}">
                    <a16:creationId xmlns:a16="http://schemas.microsoft.com/office/drawing/2014/main" id="{9D88D113-7F52-40C8-8F86-D31C3F9E7CF9}"/>
                  </a:ext>
                </a:extLst>
              </p:cNvPr>
              <p:cNvSpPr txBox="1">
                <a:spLocks noChangeArrowheads="1"/>
              </p:cNvSpPr>
              <p:nvPr/>
            </p:nvSpPr>
            <p:spPr bwMode="auto">
              <a:xfrm>
                <a:off x="3878" y="2208"/>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1</a:t>
                </a:r>
              </a:p>
            </p:txBody>
          </p:sp>
          <p:sp>
            <p:nvSpPr>
              <p:cNvPr id="55337" name="Text Box 8">
                <a:extLst>
                  <a:ext uri="{FF2B5EF4-FFF2-40B4-BE49-F238E27FC236}">
                    <a16:creationId xmlns:a16="http://schemas.microsoft.com/office/drawing/2014/main" id="{DB5BE275-EBA2-441C-A317-3278E9D1B3F4}"/>
                  </a:ext>
                </a:extLst>
              </p:cNvPr>
              <p:cNvSpPr txBox="1">
                <a:spLocks noChangeArrowheads="1"/>
              </p:cNvSpPr>
              <p:nvPr/>
            </p:nvSpPr>
            <p:spPr bwMode="auto">
              <a:xfrm>
                <a:off x="3254" y="1852"/>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0</a:t>
                </a:r>
              </a:p>
            </p:txBody>
          </p:sp>
          <p:sp>
            <p:nvSpPr>
              <p:cNvPr id="55338" name="Text Box 9">
                <a:extLst>
                  <a:ext uri="{FF2B5EF4-FFF2-40B4-BE49-F238E27FC236}">
                    <a16:creationId xmlns:a16="http://schemas.microsoft.com/office/drawing/2014/main" id="{BEAB7D08-A3EF-4A42-B882-BDC4562C493F}"/>
                  </a:ext>
                </a:extLst>
              </p:cNvPr>
              <p:cNvSpPr txBox="1">
                <a:spLocks noChangeArrowheads="1"/>
              </p:cNvSpPr>
              <p:nvPr/>
            </p:nvSpPr>
            <p:spPr bwMode="auto">
              <a:xfrm>
                <a:off x="3254" y="2668"/>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2</a:t>
                </a:r>
              </a:p>
            </p:txBody>
          </p:sp>
          <p:sp>
            <p:nvSpPr>
              <p:cNvPr id="55339" name="Text Box 10">
                <a:extLst>
                  <a:ext uri="{FF2B5EF4-FFF2-40B4-BE49-F238E27FC236}">
                    <a16:creationId xmlns:a16="http://schemas.microsoft.com/office/drawing/2014/main" id="{A9471ECB-52E7-4EB2-B7BB-2E8D81897C93}"/>
                  </a:ext>
                </a:extLst>
              </p:cNvPr>
              <p:cNvSpPr txBox="1">
                <a:spLocks noChangeArrowheads="1"/>
              </p:cNvSpPr>
              <p:nvPr/>
            </p:nvSpPr>
            <p:spPr bwMode="auto">
              <a:xfrm>
                <a:off x="3878" y="3004"/>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3</a:t>
                </a:r>
              </a:p>
            </p:txBody>
          </p:sp>
          <p:sp>
            <p:nvSpPr>
              <p:cNvPr id="55340" name="Text Box 11">
                <a:extLst>
                  <a:ext uri="{FF2B5EF4-FFF2-40B4-BE49-F238E27FC236}">
                    <a16:creationId xmlns:a16="http://schemas.microsoft.com/office/drawing/2014/main" id="{223A098A-CDF2-42AF-A27A-1CC3CA2B56D0}"/>
                  </a:ext>
                </a:extLst>
              </p:cNvPr>
              <p:cNvSpPr txBox="1">
                <a:spLocks noChangeArrowheads="1"/>
              </p:cNvSpPr>
              <p:nvPr/>
            </p:nvSpPr>
            <p:spPr bwMode="auto">
              <a:xfrm>
                <a:off x="3264" y="3436"/>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4</a:t>
                </a:r>
              </a:p>
            </p:txBody>
          </p:sp>
        </p:grpSp>
        <p:sp>
          <p:nvSpPr>
            <p:cNvPr id="55304" name="Line 12">
              <a:extLst>
                <a:ext uri="{FF2B5EF4-FFF2-40B4-BE49-F238E27FC236}">
                  <a16:creationId xmlns:a16="http://schemas.microsoft.com/office/drawing/2014/main" id="{4EF82BAA-7412-42F4-9BC1-854959AF19DE}"/>
                </a:ext>
              </a:extLst>
            </p:cNvPr>
            <p:cNvSpPr>
              <a:spLocks noChangeShapeType="1"/>
            </p:cNvSpPr>
            <p:nvPr/>
          </p:nvSpPr>
          <p:spPr bwMode="auto">
            <a:xfrm flipH="1">
              <a:off x="6135688" y="4094163"/>
              <a:ext cx="587375" cy="69215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05" name="Line 13">
              <a:extLst>
                <a:ext uri="{FF2B5EF4-FFF2-40B4-BE49-F238E27FC236}">
                  <a16:creationId xmlns:a16="http://schemas.microsoft.com/office/drawing/2014/main" id="{144A9091-1CC2-4318-8B03-E634134FE0CB}"/>
                </a:ext>
              </a:extLst>
            </p:cNvPr>
            <p:cNvSpPr>
              <a:spLocks noChangeShapeType="1"/>
            </p:cNvSpPr>
            <p:nvPr/>
          </p:nvSpPr>
          <p:spPr bwMode="auto">
            <a:xfrm>
              <a:off x="6135688" y="3490913"/>
              <a:ext cx="587375" cy="534987"/>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06" name="Oval 14">
              <a:extLst>
                <a:ext uri="{FF2B5EF4-FFF2-40B4-BE49-F238E27FC236}">
                  <a16:creationId xmlns:a16="http://schemas.microsoft.com/office/drawing/2014/main" id="{9FBCEF8D-BB5A-430D-AFD8-B447825E6CBF}"/>
                </a:ext>
              </a:extLst>
            </p:cNvPr>
            <p:cNvSpPr>
              <a:spLocks noChangeArrowheads="1"/>
            </p:cNvSpPr>
            <p:nvPr/>
          </p:nvSpPr>
          <p:spPr bwMode="auto">
            <a:xfrm>
              <a:off x="6053138" y="3403600"/>
              <a:ext cx="82550" cy="77788"/>
            </a:xfrm>
            <a:prstGeom prst="ellipse">
              <a:avLst/>
            </a:prstGeom>
            <a:solidFill>
              <a:srgbClr val="800000"/>
            </a:solidFill>
            <a:ln w="12700"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7" name="Oval 15">
              <a:extLst>
                <a:ext uri="{FF2B5EF4-FFF2-40B4-BE49-F238E27FC236}">
                  <a16:creationId xmlns:a16="http://schemas.microsoft.com/office/drawing/2014/main" id="{AF7B2A62-F95A-4ABC-B46D-D35A8832FBA0}"/>
                </a:ext>
              </a:extLst>
            </p:cNvPr>
            <p:cNvSpPr>
              <a:spLocks noChangeArrowheads="1"/>
            </p:cNvSpPr>
            <p:nvPr/>
          </p:nvSpPr>
          <p:spPr bwMode="auto">
            <a:xfrm>
              <a:off x="6723063" y="4017963"/>
              <a:ext cx="84137" cy="76200"/>
            </a:xfrm>
            <a:prstGeom prst="ellipse">
              <a:avLst/>
            </a:prstGeom>
            <a:solidFill>
              <a:srgbClr val="800000"/>
            </a:solidFill>
            <a:ln w="12700"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08" name="Group 16">
              <a:extLst>
                <a:ext uri="{FF2B5EF4-FFF2-40B4-BE49-F238E27FC236}">
                  <a16:creationId xmlns:a16="http://schemas.microsoft.com/office/drawing/2014/main" id="{1432BA16-15E0-452E-9E33-4BF1B61225DF}"/>
                </a:ext>
              </a:extLst>
            </p:cNvPr>
            <p:cNvGrpSpPr>
              <a:grpSpLocks/>
            </p:cNvGrpSpPr>
            <p:nvPr/>
          </p:nvGrpSpPr>
          <p:grpSpPr bwMode="auto">
            <a:xfrm>
              <a:off x="6053138" y="4786313"/>
              <a:ext cx="754062" cy="690562"/>
              <a:chOff x="3456" y="1968"/>
              <a:chExt cx="432" cy="432"/>
            </a:xfrm>
          </p:grpSpPr>
          <p:sp>
            <p:nvSpPr>
              <p:cNvPr id="55333" name="Line 17">
                <a:extLst>
                  <a:ext uri="{FF2B5EF4-FFF2-40B4-BE49-F238E27FC236}">
                    <a16:creationId xmlns:a16="http://schemas.microsoft.com/office/drawing/2014/main" id="{91DF4F67-02D3-44E4-B160-D03BE3CCBD3D}"/>
                  </a:ext>
                </a:extLst>
              </p:cNvPr>
              <p:cNvSpPr>
                <a:spLocks noChangeShapeType="1"/>
              </p:cNvSpPr>
              <p:nvPr/>
            </p:nvSpPr>
            <p:spPr bwMode="auto">
              <a:xfrm>
                <a:off x="3504" y="2016"/>
                <a:ext cx="336" cy="336"/>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5334" name="Oval 18">
                <a:extLst>
                  <a:ext uri="{FF2B5EF4-FFF2-40B4-BE49-F238E27FC236}">
                    <a16:creationId xmlns:a16="http://schemas.microsoft.com/office/drawing/2014/main" id="{6406A3F1-5D9E-4465-AD6D-CDE46EE5E5A2}"/>
                  </a:ext>
                </a:extLst>
              </p:cNvPr>
              <p:cNvSpPr>
                <a:spLocks noChangeArrowheads="1"/>
              </p:cNvSpPr>
              <p:nvPr/>
            </p:nvSpPr>
            <p:spPr bwMode="auto">
              <a:xfrm>
                <a:off x="3456" y="1968"/>
                <a:ext cx="48" cy="48"/>
              </a:xfrm>
              <a:prstGeom prst="ellipse">
                <a:avLst/>
              </a:prstGeom>
              <a:solidFill>
                <a:srgbClr val="800000"/>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5" name="Oval 19">
                <a:extLst>
                  <a:ext uri="{FF2B5EF4-FFF2-40B4-BE49-F238E27FC236}">
                    <a16:creationId xmlns:a16="http://schemas.microsoft.com/office/drawing/2014/main" id="{1D2068AD-089B-4B22-AE1C-81F7CF9842B4}"/>
                  </a:ext>
                </a:extLst>
              </p:cNvPr>
              <p:cNvSpPr>
                <a:spLocks noChangeArrowheads="1"/>
              </p:cNvSpPr>
              <p:nvPr/>
            </p:nvSpPr>
            <p:spPr bwMode="auto">
              <a:xfrm>
                <a:off x="3840" y="2352"/>
                <a:ext cx="48" cy="48"/>
              </a:xfrm>
              <a:prstGeom prst="ellipse">
                <a:avLst/>
              </a:prstGeom>
              <a:solidFill>
                <a:srgbClr val="800000"/>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09" name="Line 20">
              <a:extLst>
                <a:ext uri="{FF2B5EF4-FFF2-40B4-BE49-F238E27FC236}">
                  <a16:creationId xmlns:a16="http://schemas.microsoft.com/office/drawing/2014/main" id="{7BB61150-B1B7-4D4B-9B24-AF2AEF5FD99A}"/>
                </a:ext>
              </a:extLst>
            </p:cNvPr>
            <p:cNvSpPr>
              <a:spLocks noChangeShapeType="1"/>
            </p:cNvSpPr>
            <p:nvPr/>
          </p:nvSpPr>
          <p:spPr bwMode="auto">
            <a:xfrm flipH="1">
              <a:off x="6135688" y="5476875"/>
              <a:ext cx="587375" cy="690563"/>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10" name="Oval 21">
              <a:extLst>
                <a:ext uri="{FF2B5EF4-FFF2-40B4-BE49-F238E27FC236}">
                  <a16:creationId xmlns:a16="http://schemas.microsoft.com/office/drawing/2014/main" id="{26A79F3B-144F-437D-92EF-31A76EEAE16C}"/>
                </a:ext>
              </a:extLst>
            </p:cNvPr>
            <p:cNvSpPr>
              <a:spLocks noChangeArrowheads="1"/>
            </p:cNvSpPr>
            <p:nvPr/>
          </p:nvSpPr>
          <p:spPr bwMode="auto">
            <a:xfrm>
              <a:off x="6053138" y="6167438"/>
              <a:ext cx="82550" cy="77787"/>
            </a:xfrm>
            <a:prstGeom prst="ellipse">
              <a:avLst/>
            </a:prstGeom>
            <a:solidFill>
              <a:srgbClr val="800000"/>
            </a:solidFill>
            <a:ln w="12700"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11" name="Group 22">
              <a:extLst>
                <a:ext uri="{FF2B5EF4-FFF2-40B4-BE49-F238E27FC236}">
                  <a16:creationId xmlns:a16="http://schemas.microsoft.com/office/drawing/2014/main" id="{B5752373-D928-44B4-B14E-4977C3A43922}"/>
                </a:ext>
              </a:extLst>
            </p:cNvPr>
            <p:cNvGrpSpPr>
              <a:grpSpLocks/>
            </p:cNvGrpSpPr>
            <p:nvPr/>
          </p:nvGrpSpPr>
          <p:grpSpPr bwMode="auto">
            <a:xfrm>
              <a:off x="6303963" y="3317875"/>
              <a:ext cx="771525" cy="1554163"/>
              <a:chOff x="3600" y="1920"/>
              <a:chExt cx="442" cy="864"/>
            </a:xfrm>
          </p:grpSpPr>
          <p:sp>
            <p:nvSpPr>
              <p:cNvPr id="55329" name="Line 23">
                <a:extLst>
                  <a:ext uri="{FF2B5EF4-FFF2-40B4-BE49-F238E27FC236}">
                    <a16:creationId xmlns:a16="http://schemas.microsoft.com/office/drawing/2014/main" id="{7713B5A6-E315-413B-8ABF-2695ADABE6AF}"/>
                  </a:ext>
                </a:extLst>
              </p:cNvPr>
              <p:cNvSpPr>
                <a:spLocks noChangeShapeType="1"/>
              </p:cNvSpPr>
              <p:nvPr/>
            </p:nvSpPr>
            <p:spPr bwMode="auto">
              <a:xfrm>
                <a:off x="3600" y="1920"/>
                <a:ext cx="336" cy="298"/>
              </a:xfrm>
              <a:prstGeom prst="line">
                <a:avLst/>
              </a:prstGeom>
              <a:noFill/>
              <a:ln w="22225" cap="sq">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0" name="Text Box 24">
                <a:extLst>
                  <a:ext uri="{FF2B5EF4-FFF2-40B4-BE49-F238E27FC236}">
                    <a16:creationId xmlns:a16="http://schemas.microsoft.com/office/drawing/2014/main" id="{D21182E0-A907-4BF1-A2F4-B027D0947882}"/>
                  </a:ext>
                </a:extLst>
              </p:cNvPr>
              <p:cNvSpPr txBox="1">
                <a:spLocks noChangeArrowheads="1"/>
              </p:cNvSpPr>
              <p:nvPr/>
            </p:nvSpPr>
            <p:spPr bwMode="auto">
              <a:xfrm rot="2306571">
                <a:off x="3696" y="1920"/>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00"/>
                    </a:solidFill>
                    <a:latin typeface="Times New Roman" panose="02020603050405020304" pitchFamily="18" charset="0"/>
                  </a:rPr>
                  <a:t>s</a:t>
                </a:r>
                <a:r>
                  <a:rPr lang="en-US" altLang="zh-CN" baseline="-25000">
                    <a:solidFill>
                      <a:srgbClr val="000000"/>
                    </a:solidFill>
                    <a:latin typeface="Times New Roman" panose="02020603050405020304" pitchFamily="18" charset="0"/>
                  </a:rPr>
                  <a:t>1</a:t>
                </a:r>
              </a:p>
            </p:txBody>
          </p:sp>
          <p:sp>
            <p:nvSpPr>
              <p:cNvPr id="55331" name="Line 25">
                <a:extLst>
                  <a:ext uri="{FF2B5EF4-FFF2-40B4-BE49-F238E27FC236}">
                    <a16:creationId xmlns:a16="http://schemas.microsoft.com/office/drawing/2014/main" id="{924FFD1C-4585-4B44-B556-1398F2299247}"/>
                  </a:ext>
                </a:extLst>
              </p:cNvPr>
              <p:cNvSpPr>
                <a:spLocks noChangeShapeType="1"/>
              </p:cNvSpPr>
              <p:nvPr/>
            </p:nvSpPr>
            <p:spPr bwMode="auto">
              <a:xfrm flipV="1">
                <a:off x="3600" y="2410"/>
                <a:ext cx="336" cy="374"/>
              </a:xfrm>
              <a:prstGeom prst="line">
                <a:avLst/>
              </a:prstGeom>
              <a:noFill/>
              <a:ln w="22225" cap="sq">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2" name="Text Box 26">
                <a:extLst>
                  <a:ext uri="{FF2B5EF4-FFF2-40B4-BE49-F238E27FC236}">
                    <a16:creationId xmlns:a16="http://schemas.microsoft.com/office/drawing/2014/main" id="{A9A089EE-4930-4DB9-B3A8-A38ECC0AB92A}"/>
                  </a:ext>
                </a:extLst>
              </p:cNvPr>
              <p:cNvSpPr txBox="1">
                <a:spLocks noChangeArrowheads="1"/>
              </p:cNvSpPr>
              <p:nvPr/>
            </p:nvSpPr>
            <p:spPr bwMode="auto">
              <a:xfrm rot="-2859251">
                <a:off x="3677" y="2467"/>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00"/>
                    </a:solidFill>
                    <a:latin typeface="Times New Roman" panose="02020603050405020304" pitchFamily="18" charset="0"/>
                  </a:rPr>
                  <a:t>s</a:t>
                </a:r>
                <a:r>
                  <a:rPr lang="en-US" altLang="zh-CN" baseline="-25000">
                    <a:solidFill>
                      <a:srgbClr val="000000"/>
                    </a:solidFill>
                    <a:latin typeface="Times New Roman" panose="02020603050405020304" pitchFamily="18" charset="0"/>
                  </a:rPr>
                  <a:t>2</a:t>
                </a:r>
              </a:p>
            </p:txBody>
          </p:sp>
        </p:grpSp>
        <p:sp>
          <p:nvSpPr>
            <p:cNvPr id="55312" name="Line 27">
              <a:extLst>
                <a:ext uri="{FF2B5EF4-FFF2-40B4-BE49-F238E27FC236}">
                  <a16:creationId xmlns:a16="http://schemas.microsoft.com/office/drawing/2014/main" id="{BA406D1B-B74F-4EA4-A49A-7F340CE519C3}"/>
                </a:ext>
              </a:extLst>
            </p:cNvPr>
            <p:cNvSpPr>
              <a:spLocks noChangeShapeType="1"/>
            </p:cNvSpPr>
            <p:nvPr/>
          </p:nvSpPr>
          <p:spPr bwMode="auto">
            <a:xfrm flipV="1">
              <a:off x="7962900" y="3576638"/>
              <a:ext cx="0" cy="1122362"/>
            </a:xfrm>
            <a:prstGeom prst="line">
              <a:avLst/>
            </a:prstGeom>
            <a:noFill/>
            <a:ln w="38100" cap="sq">
              <a:solidFill>
                <a:srgbClr val="6C6C6C"/>
              </a:solidFill>
              <a:round/>
              <a:headEnd type="none" w="sm" len="sm"/>
              <a:tailEnd type="triangle" w="med" len="med"/>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13" name="Line 28">
              <a:extLst>
                <a:ext uri="{FF2B5EF4-FFF2-40B4-BE49-F238E27FC236}">
                  <a16:creationId xmlns:a16="http://schemas.microsoft.com/office/drawing/2014/main" id="{786AC131-AF21-44B5-A2D6-DFC4BB966E5B}"/>
                </a:ext>
              </a:extLst>
            </p:cNvPr>
            <p:cNvSpPr>
              <a:spLocks noChangeShapeType="1"/>
            </p:cNvSpPr>
            <p:nvPr/>
          </p:nvSpPr>
          <p:spPr bwMode="auto">
            <a:xfrm flipV="1">
              <a:off x="7962900" y="4699000"/>
              <a:ext cx="1257300" cy="0"/>
            </a:xfrm>
            <a:prstGeom prst="line">
              <a:avLst/>
            </a:prstGeom>
            <a:noFill/>
            <a:ln w="38100" cap="sq">
              <a:solidFill>
                <a:srgbClr val="6C6C6C"/>
              </a:solidFill>
              <a:round/>
              <a:headEnd type="none" w="sm" len="sm"/>
              <a:tailEnd type="triangle" w="med" len="med"/>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14" name="Line 29">
              <a:extLst>
                <a:ext uri="{FF2B5EF4-FFF2-40B4-BE49-F238E27FC236}">
                  <a16:creationId xmlns:a16="http://schemas.microsoft.com/office/drawing/2014/main" id="{75B0BB93-AA62-446D-B640-D62C1E58EC30}"/>
                </a:ext>
              </a:extLst>
            </p:cNvPr>
            <p:cNvSpPr>
              <a:spLocks noChangeShapeType="1"/>
            </p:cNvSpPr>
            <p:nvPr/>
          </p:nvSpPr>
          <p:spPr bwMode="auto">
            <a:xfrm flipH="1">
              <a:off x="7543800" y="4699000"/>
              <a:ext cx="419100" cy="777875"/>
            </a:xfrm>
            <a:prstGeom prst="line">
              <a:avLst/>
            </a:prstGeom>
            <a:noFill/>
            <a:ln w="38100" cap="sq">
              <a:solidFill>
                <a:srgbClr val="6C6C6C"/>
              </a:solidFill>
              <a:round/>
              <a:headEnd type="none" w="sm" len="sm"/>
              <a:tailEnd type="triangle" w="med" len="med"/>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15" name="Oval 30">
              <a:extLst>
                <a:ext uri="{FF2B5EF4-FFF2-40B4-BE49-F238E27FC236}">
                  <a16:creationId xmlns:a16="http://schemas.microsoft.com/office/drawing/2014/main" id="{77BEEE4E-7C18-4062-8C0D-2F5788362BD9}"/>
                </a:ext>
              </a:extLst>
            </p:cNvPr>
            <p:cNvSpPr>
              <a:spLocks noChangeArrowheads="1"/>
            </p:cNvSpPr>
            <p:nvPr/>
          </p:nvSpPr>
          <p:spPr bwMode="auto">
            <a:xfrm>
              <a:off x="7962900" y="3922713"/>
              <a:ext cx="84138" cy="76200"/>
            </a:xfrm>
            <a:prstGeom prst="ellipse">
              <a:avLst/>
            </a:prstGeom>
            <a:solidFill>
              <a:srgbClr val="800000"/>
            </a:solidFill>
            <a:ln w="12700"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6" name="Line 31">
              <a:extLst>
                <a:ext uri="{FF2B5EF4-FFF2-40B4-BE49-F238E27FC236}">
                  <a16:creationId xmlns:a16="http://schemas.microsoft.com/office/drawing/2014/main" id="{9E93C8A5-24FB-4EB8-A2CF-25AD8F928B2C}"/>
                </a:ext>
              </a:extLst>
            </p:cNvPr>
            <p:cNvSpPr>
              <a:spLocks noChangeShapeType="1"/>
            </p:cNvSpPr>
            <p:nvPr/>
          </p:nvSpPr>
          <p:spPr bwMode="auto">
            <a:xfrm>
              <a:off x="8047038" y="4008438"/>
              <a:ext cx="585787" cy="949325"/>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17" name="Oval 32">
              <a:extLst>
                <a:ext uri="{FF2B5EF4-FFF2-40B4-BE49-F238E27FC236}">
                  <a16:creationId xmlns:a16="http://schemas.microsoft.com/office/drawing/2014/main" id="{43027B8C-5258-42F7-B8A7-8C2E91128CB0}"/>
                </a:ext>
              </a:extLst>
            </p:cNvPr>
            <p:cNvSpPr>
              <a:spLocks noChangeArrowheads="1"/>
            </p:cNvSpPr>
            <p:nvPr/>
          </p:nvSpPr>
          <p:spPr bwMode="auto">
            <a:xfrm>
              <a:off x="8632825" y="4967288"/>
              <a:ext cx="84138" cy="77787"/>
            </a:xfrm>
            <a:prstGeom prst="ellipse">
              <a:avLst/>
            </a:prstGeom>
            <a:solidFill>
              <a:srgbClr val="800000"/>
            </a:solidFill>
            <a:ln w="12700"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8" name="Freeform 33">
              <a:extLst>
                <a:ext uri="{FF2B5EF4-FFF2-40B4-BE49-F238E27FC236}">
                  <a16:creationId xmlns:a16="http://schemas.microsoft.com/office/drawing/2014/main" id="{3E398449-B65F-4033-9D96-BF9320019AD4}"/>
                </a:ext>
              </a:extLst>
            </p:cNvPr>
            <p:cNvSpPr>
              <a:spLocks/>
            </p:cNvSpPr>
            <p:nvPr/>
          </p:nvSpPr>
          <p:spPr bwMode="auto">
            <a:xfrm>
              <a:off x="7712075" y="5045075"/>
              <a:ext cx="920750" cy="201613"/>
            </a:xfrm>
            <a:custGeom>
              <a:avLst/>
              <a:gdLst>
                <a:gd name="T0" fmla="*/ 2147483647 w 480"/>
                <a:gd name="T1" fmla="*/ 0 h 112"/>
                <a:gd name="T2" fmla="*/ 2147483647 w 480"/>
                <a:gd name="T3" fmla="*/ 2147483647 h 112"/>
                <a:gd name="T4" fmla="*/ 2147483647 w 480"/>
                <a:gd name="T5" fmla="*/ 2147483647 h 112"/>
                <a:gd name="T6" fmla="*/ 0 w 480"/>
                <a:gd name="T7" fmla="*/ 2147483647 h 112"/>
                <a:gd name="T8" fmla="*/ 0 60000 65536"/>
                <a:gd name="T9" fmla="*/ 0 60000 65536"/>
                <a:gd name="T10" fmla="*/ 0 60000 65536"/>
                <a:gd name="T11" fmla="*/ 0 60000 65536"/>
                <a:gd name="T12" fmla="*/ 0 w 480"/>
                <a:gd name="T13" fmla="*/ 0 h 112"/>
                <a:gd name="T14" fmla="*/ 480 w 480"/>
                <a:gd name="T15" fmla="*/ 112 h 112"/>
              </a:gdLst>
              <a:ahLst/>
              <a:cxnLst>
                <a:cxn ang="T8">
                  <a:pos x="T0" y="T1"/>
                </a:cxn>
                <a:cxn ang="T9">
                  <a:pos x="T2" y="T3"/>
                </a:cxn>
                <a:cxn ang="T10">
                  <a:pos x="T4" y="T5"/>
                </a:cxn>
                <a:cxn ang="T11">
                  <a:pos x="T6" y="T7"/>
                </a:cxn>
              </a:cxnLst>
              <a:rect l="T12" t="T13" r="T14" b="T15"/>
              <a:pathLst>
                <a:path w="480" h="112">
                  <a:moveTo>
                    <a:pt x="480" y="0"/>
                  </a:moveTo>
                  <a:cubicBezTo>
                    <a:pt x="436" y="40"/>
                    <a:pt x="392" y="80"/>
                    <a:pt x="336" y="96"/>
                  </a:cubicBezTo>
                  <a:cubicBezTo>
                    <a:pt x="280" y="112"/>
                    <a:pt x="200" y="104"/>
                    <a:pt x="144" y="96"/>
                  </a:cubicBezTo>
                  <a:cubicBezTo>
                    <a:pt x="88" y="88"/>
                    <a:pt x="44" y="68"/>
                    <a:pt x="0" y="48"/>
                  </a:cubicBezTo>
                </a:path>
              </a:pathLst>
            </a:custGeom>
            <a:noFill/>
            <a:ln w="19050">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1882" tIns="50941" rIns="101882" bIns="5094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9" name="Freeform 34">
              <a:extLst>
                <a:ext uri="{FF2B5EF4-FFF2-40B4-BE49-F238E27FC236}">
                  <a16:creationId xmlns:a16="http://schemas.microsoft.com/office/drawing/2014/main" id="{F9C4C36D-C933-4D5A-9B63-01435293C8DF}"/>
                </a:ext>
              </a:extLst>
            </p:cNvPr>
            <p:cNvSpPr>
              <a:spLocks/>
            </p:cNvSpPr>
            <p:nvPr/>
          </p:nvSpPr>
          <p:spPr bwMode="auto">
            <a:xfrm>
              <a:off x="7962900" y="4267200"/>
              <a:ext cx="250825" cy="101600"/>
            </a:xfrm>
            <a:custGeom>
              <a:avLst/>
              <a:gdLst>
                <a:gd name="T0" fmla="*/ 0 w 144"/>
                <a:gd name="T1" fmla="*/ 0 h 56"/>
                <a:gd name="T2" fmla="*/ 2147483647 w 144"/>
                <a:gd name="T3" fmla="*/ 2147483647 h 56"/>
                <a:gd name="T4" fmla="*/ 2147483647 w 144"/>
                <a:gd name="T5" fmla="*/ 2147483647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0"/>
                  </a:moveTo>
                  <a:cubicBezTo>
                    <a:pt x="12" y="20"/>
                    <a:pt x="24" y="40"/>
                    <a:pt x="48" y="48"/>
                  </a:cubicBezTo>
                  <a:cubicBezTo>
                    <a:pt x="72" y="56"/>
                    <a:pt x="128" y="48"/>
                    <a:pt x="144" y="48"/>
                  </a:cubicBezTo>
                </a:path>
              </a:pathLst>
            </a:custGeom>
            <a:noFill/>
            <a:ln w="19050">
              <a:solidFill>
                <a:srgbClr val="00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1882" tIns="50941" rIns="101882" bIns="5094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0" name="Freeform 35">
              <a:extLst>
                <a:ext uri="{FF2B5EF4-FFF2-40B4-BE49-F238E27FC236}">
                  <a16:creationId xmlns:a16="http://schemas.microsoft.com/office/drawing/2014/main" id="{936EC94F-B5B4-4873-A6EE-455655B566F6}"/>
                </a:ext>
              </a:extLst>
            </p:cNvPr>
            <p:cNvSpPr>
              <a:spLocks/>
            </p:cNvSpPr>
            <p:nvPr/>
          </p:nvSpPr>
          <p:spPr bwMode="auto">
            <a:xfrm>
              <a:off x="7907338" y="5045075"/>
              <a:ext cx="474662" cy="604838"/>
            </a:xfrm>
            <a:custGeom>
              <a:avLst/>
              <a:gdLst>
                <a:gd name="T0" fmla="*/ 2147483647 w 272"/>
                <a:gd name="T1" fmla="*/ 0 h 336"/>
                <a:gd name="T2" fmla="*/ 2147483647 w 272"/>
                <a:gd name="T3" fmla="*/ 2147483647 h 336"/>
                <a:gd name="T4" fmla="*/ 2147483647 w 272"/>
                <a:gd name="T5" fmla="*/ 2147483647 h 336"/>
                <a:gd name="T6" fmla="*/ 0 60000 65536"/>
                <a:gd name="T7" fmla="*/ 0 60000 65536"/>
                <a:gd name="T8" fmla="*/ 0 60000 65536"/>
                <a:gd name="T9" fmla="*/ 0 w 272"/>
                <a:gd name="T10" fmla="*/ 0 h 336"/>
                <a:gd name="T11" fmla="*/ 272 w 272"/>
                <a:gd name="T12" fmla="*/ 336 h 336"/>
              </a:gdLst>
              <a:ahLst/>
              <a:cxnLst>
                <a:cxn ang="T6">
                  <a:pos x="T0" y="T1"/>
                </a:cxn>
                <a:cxn ang="T7">
                  <a:pos x="T2" y="T3"/>
                </a:cxn>
                <a:cxn ang="T8">
                  <a:pos x="T4" y="T5"/>
                </a:cxn>
              </a:cxnLst>
              <a:rect l="T9" t="T10" r="T11" b="T12"/>
              <a:pathLst>
                <a:path w="272" h="336">
                  <a:moveTo>
                    <a:pt x="80" y="0"/>
                  </a:moveTo>
                  <a:cubicBezTo>
                    <a:pt x="40" y="120"/>
                    <a:pt x="0" y="240"/>
                    <a:pt x="32" y="288"/>
                  </a:cubicBezTo>
                  <a:cubicBezTo>
                    <a:pt x="64" y="336"/>
                    <a:pt x="232" y="288"/>
                    <a:pt x="272" y="288"/>
                  </a:cubicBezTo>
                </a:path>
              </a:pathLst>
            </a:custGeom>
            <a:noFill/>
            <a:ln w="12700" cap="sq">
              <a:solidFill>
                <a:srgbClr val="000000"/>
              </a:solidFill>
              <a:round/>
              <a:headEnd type="none" w="sm" len="sm"/>
              <a:tailEnd type="stealth" w="lg" len="med"/>
            </a:ln>
            <a:extLst>
              <a:ext uri="{909E8E84-426E-40DD-AFC4-6F175D3DCCD1}">
                <a14:hiddenFill xmlns:a14="http://schemas.microsoft.com/office/drawing/2010/main">
                  <a:solidFill>
                    <a:srgbClr val="FFFFFF"/>
                  </a:solidFill>
                </a14:hiddenFill>
              </a:ext>
            </a:extLst>
          </p:spPr>
          <p:txBody>
            <a:bodyPr lIns="101882" tIns="50941" rIns="101882" bIns="5094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1" name="Freeform 36">
              <a:extLst>
                <a:ext uri="{FF2B5EF4-FFF2-40B4-BE49-F238E27FC236}">
                  <a16:creationId xmlns:a16="http://schemas.microsoft.com/office/drawing/2014/main" id="{BCC35328-F072-4F80-B41F-66568F00DB60}"/>
                </a:ext>
              </a:extLst>
            </p:cNvPr>
            <p:cNvSpPr>
              <a:spLocks/>
            </p:cNvSpPr>
            <p:nvPr/>
          </p:nvSpPr>
          <p:spPr bwMode="auto">
            <a:xfrm>
              <a:off x="8047038" y="4094163"/>
              <a:ext cx="390525" cy="201612"/>
            </a:xfrm>
            <a:custGeom>
              <a:avLst/>
              <a:gdLst>
                <a:gd name="T0" fmla="*/ 0 w 224"/>
                <a:gd name="T1" fmla="*/ 2147483647 h 112"/>
                <a:gd name="T2" fmla="*/ 2147483647 w 224"/>
                <a:gd name="T3" fmla="*/ 2147483647 h 112"/>
                <a:gd name="T4" fmla="*/ 2147483647 w 224"/>
                <a:gd name="T5" fmla="*/ 0 h 112"/>
                <a:gd name="T6" fmla="*/ 0 60000 65536"/>
                <a:gd name="T7" fmla="*/ 0 60000 65536"/>
                <a:gd name="T8" fmla="*/ 0 60000 65536"/>
                <a:gd name="T9" fmla="*/ 0 w 224"/>
                <a:gd name="T10" fmla="*/ 0 h 112"/>
                <a:gd name="T11" fmla="*/ 224 w 224"/>
                <a:gd name="T12" fmla="*/ 112 h 112"/>
              </a:gdLst>
              <a:ahLst/>
              <a:cxnLst>
                <a:cxn ang="T6">
                  <a:pos x="T0" y="T1"/>
                </a:cxn>
                <a:cxn ang="T7">
                  <a:pos x="T2" y="T3"/>
                </a:cxn>
                <a:cxn ang="T8">
                  <a:pos x="T4" y="T5"/>
                </a:cxn>
              </a:cxnLst>
              <a:rect l="T9" t="T10" r="T11" b="T12"/>
              <a:pathLst>
                <a:path w="224" h="112">
                  <a:moveTo>
                    <a:pt x="0" y="96"/>
                  </a:moveTo>
                  <a:cubicBezTo>
                    <a:pt x="80" y="104"/>
                    <a:pt x="160" y="112"/>
                    <a:pt x="192" y="96"/>
                  </a:cubicBezTo>
                  <a:cubicBezTo>
                    <a:pt x="224" y="80"/>
                    <a:pt x="208" y="40"/>
                    <a:pt x="192" y="0"/>
                  </a:cubicBezTo>
                </a:path>
              </a:pathLst>
            </a:custGeom>
            <a:noFill/>
            <a:ln w="12700" cap="sq">
              <a:solidFill>
                <a:srgbClr val="000000"/>
              </a:solidFill>
              <a:round/>
              <a:headEnd type="none" w="sm" len="sm"/>
              <a:tailEnd type="stealth" w="lg" len="med"/>
            </a:ln>
            <a:extLst>
              <a:ext uri="{909E8E84-426E-40DD-AFC4-6F175D3DCCD1}">
                <a14:hiddenFill xmlns:a14="http://schemas.microsoft.com/office/drawing/2010/main">
                  <a:solidFill>
                    <a:srgbClr val="FFFFFF"/>
                  </a:solidFill>
                </a14:hiddenFill>
              </a:ext>
            </a:extLst>
          </p:spPr>
          <p:txBody>
            <a:bodyPr lIns="101882" tIns="50941" rIns="101882" bIns="5094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2" name="Text Box 37">
              <a:extLst>
                <a:ext uri="{FF2B5EF4-FFF2-40B4-BE49-F238E27FC236}">
                  <a16:creationId xmlns:a16="http://schemas.microsoft.com/office/drawing/2014/main" id="{3D636CBF-B4B4-4875-AEC5-002BD359C2BA}"/>
                </a:ext>
              </a:extLst>
            </p:cNvPr>
            <p:cNvSpPr txBox="1">
              <a:spLocks noChangeArrowheads="1"/>
            </p:cNvSpPr>
            <p:nvPr/>
          </p:nvSpPr>
          <p:spPr bwMode="auto">
            <a:xfrm>
              <a:off x="7777163" y="3230563"/>
              <a:ext cx="604837"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00"/>
                  </a:solidFill>
                  <a:latin typeface="Times New Roman" panose="02020603050405020304" pitchFamily="18" charset="0"/>
                </a:rPr>
                <a:t>y</a:t>
              </a:r>
              <a:endParaRPr lang="en-US" altLang="zh-CN" baseline="-25000">
                <a:solidFill>
                  <a:srgbClr val="000000"/>
                </a:solidFill>
                <a:latin typeface="Times New Roman" panose="02020603050405020304" pitchFamily="18" charset="0"/>
              </a:endParaRPr>
            </a:p>
          </p:txBody>
        </p:sp>
        <p:sp>
          <p:nvSpPr>
            <p:cNvPr id="55323" name="Text Box 38">
              <a:extLst>
                <a:ext uri="{FF2B5EF4-FFF2-40B4-BE49-F238E27FC236}">
                  <a16:creationId xmlns:a16="http://schemas.microsoft.com/office/drawing/2014/main" id="{D7EF5605-3A88-42AB-98AE-4F2B397620D5}"/>
                </a:ext>
              </a:extLst>
            </p:cNvPr>
            <p:cNvSpPr txBox="1">
              <a:spLocks noChangeArrowheads="1"/>
            </p:cNvSpPr>
            <p:nvPr/>
          </p:nvSpPr>
          <p:spPr bwMode="auto">
            <a:xfrm>
              <a:off x="7375525" y="5354638"/>
              <a:ext cx="6048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chemeClr val="bg1"/>
                  </a:solidFill>
                  <a:latin typeface="Times New Roman" panose="02020603050405020304" pitchFamily="18" charset="0"/>
                </a:rPr>
                <a:t>z</a:t>
              </a:r>
              <a:endParaRPr lang="en-US" altLang="zh-CN" baseline="-25000">
                <a:solidFill>
                  <a:schemeClr val="bg1"/>
                </a:solidFill>
                <a:latin typeface="Times New Roman" panose="02020603050405020304" pitchFamily="18" charset="0"/>
              </a:endParaRPr>
            </a:p>
          </p:txBody>
        </p:sp>
        <p:sp>
          <p:nvSpPr>
            <p:cNvPr id="55324" name="Line 39">
              <a:extLst>
                <a:ext uri="{FF2B5EF4-FFF2-40B4-BE49-F238E27FC236}">
                  <a16:creationId xmlns:a16="http://schemas.microsoft.com/office/drawing/2014/main" id="{56A1F7B6-9EE4-4073-A93C-EFC2254D93CD}"/>
                </a:ext>
              </a:extLst>
            </p:cNvPr>
            <p:cNvSpPr>
              <a:spLocks noChangeShapeType="1"/>
            </p:cNvSpPr>
            <p:nvPr/>
          </p:nvSpPr>
          <p:spPr bwMode="auto">
            <a:xfrm>
              <a:off x="7962900" y="4699000"/>
              <a:ext cx="669925" cy="346075"/>
            </a:xfrm>
            <a:prstGeom prst="line">
              <a:avLst/>
            </a:prstGeom>
            <a:noFill/>
            <a:ln w="1905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lIns="101882" tIns="50941" rIns="101882" bIns="50941"/>
            <a:lstStyle/>
            <a:p>
              <a:endParaRPr lang="zh-CN" altLang="en-US"/>
            </a:p>
          </p:txBody>
        </p:sp>
        <p:sp>
          <p:nvSpPr>
            <p:cNvPr id="55325" name="Text Box 40">
              <a:extLst>
                <a:ext uri="{FF2B5EF4-FFF2-40B4-BE49-F238E27FC236}">
                  <a16:creationId xmlns:a16="http://schemas.microsoft.com/office/drawing/2014/main" id="{0863964D-BE0E-40E7-81C7-543467E08B1F}"/>
                </a:ext>
              </a:extLst>
            </p:cNvPr>
            <p:cNvSpPr txBox="1">
              <a:spLocks noChangeArrowheads="1"/>
            </p:cNvSpPr>
            <p:nvPr/>
          </p:nvSpPr>
          <p:spPr bwMode="auto">
            <a:xfrm>
              <a:off x="8364538" y="5354638"/>
              <a:ext cx="604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ru-RU" altLang="zh-CN">
                  <a:solidFill>
                    <a:srgbClr val="000000"/>
                  </a:solidFill>
                  <a:latin typeface="Times New Roman" panose="02020603050405020304" pitchFamily="18" charset="0"/>
                  <a:cs typeface="Times New Roman" panose="02020603050405020304" pitchFamily="18" charset="0"/>
                </a:rPr>
                <a:t>ф</a:t>
              </a:r>
              <a:r>
                <a:rPr lang="en-US" altLang="zh-CN" baseline="-25000">
                  <a:solidFill>
                    <a:srgbClr val="000000"/>
                  </a:solidFill>
                  <a:latin typeface="Times New Roman" panose="02020603050405020304" pitchFamily="18" charset="0"/>
                  <a:cs typeface="Times New Roman" panose="02020603050405020304" pitchFamily="18" charset="0"/>
                </a:rPr>
                <a:t>i</a:t>
              </a:r>
              <a:endParaRPr lang="el-GR" altLang="zh-CN" baseline="-25000">
                <a:solidFill>
                  <a:srgbClr val="000000"/>
                </a:solidFill>
                <a:latin typeface="Times New Roman" panose="02020603050405020304" pitchFamily="18" charset="0"/>
                <a:cs typeface="Times New Roman" panose="02020603050405020304" pitchFamily="18" charset="0"/>
              </a:endParaRPr>
            </a:p>
          </p:txBody>
        </p:sp>
        <p:sp>
          <p:nvSpPr>
            <p:cNvPr id="55326" name="Text Box 41">
              <a:extLst>
                <a:ext uri="{FF2B5EF4-FFF2-40B4-BE49-F238E27FC236}">
                  <a16:creationId xmlns:a16="http://schemas.microsoft.com/office/drawing/2014/main" id="{4BA28B11-C71F-4047-9593-A80AAAFF46E4}"/>
                </a:ext>
              </a:extLst>
            </p:cNvPr>
            <p:cNvSpPr txBox="1">
              <a:spLocks noChangeArrowheads="1"/>
            </p:cNvSpPr>
            <p:nvPr/>
          </p:nvSpPr>
          <p:spPr bwMode="auto">
            <a:xfrm>
              <a:off x="8196263" y="3749675"/>
              <a:ext cx="604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solidFill>
                    <a:srgbClr val="000000"/>
                  </a:solidFill>
                  <a:latin typeface="Times New Roman" panose="02020603050405020304" pitchFamily="18" charset="0"/>
                  <a:cs typeface="Times New Roman" panose="02020603050405020304" pitchFamily="18" charset="0"/>
                </a:rPr>
                <a:t>θ</a:t>
              </a:r>
              <a:r>
                <a:rPr lang="en-US" altLang="zh-CN" baseline="-25000">
                  <a:solidFill>
                    <a:srgbClr val="000000"/>
                  </a:solidFill>
                  <a:latin typeface="Times New Roman" panose="02020603050405020304" pitchFamily="18" charset="0"/>
                  <a:cs typeface="Times New Roman" panose="02020603050405020304" pitchFamily="18" charset="0"/>
                </a:rPr>
                <a:t>i</a:t>
              </a:r>
              <a:endParaRPr lang="el-GR" altLang="zh-CN" baseline="-25000">
                <a:solidFill>
                  <a:srgbClr val="000000"/>
                </a:solidFill>
                <a:latin typeface="Times New Roman" panose="02020603050405020304" pitchFamily="18" charset="0"/>
                <a:cs typeface="Times New Roman" panose="02020603050405020304" pitchFamily="18" charset="0"/>
              </a:endParaRPr>
            </a:p>
          </p:txBody>
        </p:sp>
        <p:sp>
          <p:nvSpPr>
            <p:cNvPr id="55327" name="Text Box 42">
              <a:extLst>
                <a:ext uri="{FF2B5EF4-FFF2-40B4-BE49-F238E27FC236}">
                  <a16:creationId xmlns:a16="http://schemas.microsoft.com/office/drawing/2014/main" id="{64BCC30E-334A-4876-A8CB-8BC4B6021F75}"/>
                </a:ext>
              </a:extLst>
            </p:cNvPr>
            <p:cNvSpPr txBox="1">
              <a:spLocks noChangeArrowheads="1"/>
            </p:cNvSpPr>
            <p:nvPr/>
          </p:nvSpPr>
          <p:spPr bwMode="auto">
            <a:xfrm>
              <a:off x="7543800" y="3713163"/>
              <a:ext cx="6048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i</a:t>
              </a:r>
            </a:p>
          </p:txBody>
        </p:sp>
        <p:sp>
          <p:nvSpPr>
            <p:cNvPr id="55328" name="Text Box 43">
              <a:extLst>
                <a:ext uri="{FF2B5EF4-FFF2-40B4-BE49-F238E27FC236}">
                  <a16:creationId xmlns:a16="http://schemas.microsoft.com/office/drawing/2014/main" id="{E76799BF-7E1D-4C36-BC7A-6F766F70E9CA}"/>
                </a:ext>
              </a:extLst>
            </p:cNvPr>
            <p:cNvSpPr txBox="1">
              <a:spLocks noChangeArrowheads="1"/>
            </p:cNvSpPr>
            <p:nvPr/>
          </p:nvSpPr>
          <p:spPr bwMode="auto">
            <a:xfrm>
              <a:off x="8699500" y="4922838"/>
              <a:ext cx="6048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000000"/>
                  </a:solidFill>
                  <a:latin typeface="Times New Roman" panose="02020603050405020304" pitchFamily="18" charset="0"/>
                </a:rPr>
                <a:t>P</a:t>
              </a:r>
              <a:r>
                <a:rPr lang="en-US" altLang="zh-CN" b="1" baseline="-25000">
                  <a:solidFill>
                    <a:srgbClr val="000000"/>
                  </a:solidFill>
                  <a:latin typeface="Times New Roman" panose="02020603050405020304" pitchFamily="18" charset="0"/>
                </a:rPr>
                <a:t>i+1</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5301"/>
                                        </p:tgtEl>
                                        <p:attrNameLst>
                                          <p:attrName>style.visibility</p:attrName>
                                        </p:attrNameLst>
                                      </p:cBhvr>
                                      <p:to>
                                        <p:strVal val="visible"/>
                                      </p:to>
                                    </p:set>
                                    <p:animEffect transition="in" filter="circle(in)">
                                      <p:cBhvr>
                                        <p:cTn id="7" dur="2000"/>
                                        <p:tgtEl>
                                          <p:spTgt spid="5530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5300"/>
                                        </p:tgtEl>
                                        <p:attrNameLst>
                                          <p:attrName>style.visibility</p:attrName>
                                        </p:attrNameLst>
                                      </p:cBhvr>
                                      <p:to>
                                        <p:strVal val="visible"/>
                                      </p:to>
                                    </p:set>
                                    <p:animEffect transition="in" filter="fade">
                                      <p:cBhvr>
                                        <p:cTn id="12" dur="1000"/>
                                        <p:tgtEl>
                                          <p:spTgt spid="55300"/>
                                        </p:tgtEl>
                                      </p:cBhvr>
                                    </p:animEffect>
                                    <p:anim calcmode="lin" valueType="num">
                                      <p:cBhvr>
                                        <p:cTn id="13" dur="1000" fill="hold"/>
                                        <p:tgtEl>
                                          <p:spTgt spid="55300"/>
                                        </p:tgtEl>
                                        <p:attrNameLst>
                                          <p:attrName>ppt_x</p:attrName>
                                        </p:attrNameLst>
                                      </p:cBhvr>
                                      <p:tavLst>
                                        <p:tav tm="0">
                                          <p:val>
                                            <p:strVal val="#ppt_x"/>
                                          </p:val>
                                        </p:tav>
                                        <p:tav tm="100000">
                                          <p:val>
                                            <p:strVal val="#ppt_x"/>
                                          </p:val>
                                        </p:tav>
                                      </p:tavLst>
                                    </p:anim>
                                    <p:anim calcmode="lin" valueType="num">
                                      <p:cBhvr>
                                        <p:cTn id="14" dur="1000" fill="hold"/>
                                        <p:tgtEl>
                                          <p:spTgt spid="553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299"/>
                                        </p:tgtEl>
                                        <p:attrNameLst>
                                          <p:attrName>style.visibility</p:attrName>
                                        </p:attrNameLst>
                                      </p:cBhvr>
                                      <p:to>
                                        <p:strVal val="visible"/>
                                      </p:to>
                                    </p:set>
                                    <p:animEffect transition="in" filter="fade">
                                      <p:cBhvr>
                                        <p:cTn id="19" dur="1000"/>
                                        <p:tgtEl>
                                          <p:spTgt spid="55299"/>
                                        </p:tgtEl>
                                      </p:cBhvr>
                                    </p:animEffect>
                                    <p:anim calcmode="lin" valueType="num">
                                      <p:cBhvr>
                                        <p:cTn id="20" dur="1000" fill="hold"/>
                                        <p:tgtEl>
                                          <p:spTgt spid="55299"/>
                                        </p:tgtEl>
                                        <p:attrNameLst>
                                          <p:attrName>ppt_x</p:attrName>
                                        </p:attrNameLst>
                                      </p:cBhvr>
                                      <p:tavLst>
                                        <p:tav tm="0">
                                          <p:val>
                                            <p:strVal val="#ppt_x"/>
                                          </p:val>
                                        </p:tav>
                                        <p:tav tm="100000">
                                          <p:val>
                                            <p:strVal val="#ppt_x"/>
                                          </p:val>
                                        </p:tav>
                                      </p:tavLst>
                                    </p:anim>
                                    <p:anim calcmode="lin" valueType="num">
                                      <p:cBhvr>
                                        <p:cTn id="21" dur="1000" fill="hold"/>
                                        <p:tgtEl>
                                          <p:spTgt spid="552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031D08E-F2BC-4E84-8F21-DED525C58ACD}"/>
              </a:ext>
            </a:extLst>
          </p:cNvPr>
          <p:cNvSpPr>
            <a:spLocks noGrp="1" noChangeArrowheads="1"/>
          </p:cNvSpPr>
          <p:nvPr>
            <p:ph type="title"/>
          </p:nvPr>
        </p:nvSpPr>
        <p:spPr/>
        <p:txBody>
          <a:bodyPr/>
          <a:lstStyle/>
          <a:p>
            <a:r>
              <a:rPr lang="en-US" altLang="zh-CN">
                <a:ea typeface="宋体" panose="02010600030101010101" pitchFamily="2" charset="-122"/>
              </a:rPr>
              <a:t>5.1 Overview</a:t>
            </a:r>
          </a:p>
        </p:txBody>
      </p:sp>
      <p:sp>
        <p:nvSpPr>
          <p:cNvPr id="969731" name="Rectangle 3">
            <a:extLst>
              <a:ext uri="{FF2B5EF4-FFF2-40B4-BE49-F238E27FC236}">
                <a16:creationId xmlns:a16="http://schemas.microsoft.com/office/drawing/2014/main" id="{66772F2D-28B2-4B7D-BD7A-E54D0DC0067C}"/>
              </a:ext>
            </a:extLst>
          </p:cNvPr>
          <p:cNvSpPr>
            <a:spLocks noGrp="1" noChangeArrowheads="1"/>
          </p:cNvSpPr>
          <p:nvPr>
            <p:ph type="body" idx="1"/>
          </p:nvPr>
        </p:nvSpPr>
        <p:spPr bwMode="auto">
          <a:xfrm>
            <a:off x="671513" y="1100138"/>
            <a:ext cx="8929687" cy="556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110000"/>
              </a:lnSpc>
            </a:pPr>
            <a:r>
              <a:rPr lang="en-US" altLang="zh-CN" dirty="0">
                <a:ea typeface="宋体" panose="02010600030101010101" pitchFamily="2" charset="-122"/>
              </a:rPr>
              <a:t>Hair Modeling </a:t>
            </a:r>
            <a:r>
              <a:rPr lang="en-US" altLang="zh-CN" sz="2000" i="1" dirty="0">
                <a:ea typeface="宋体" panose="02010600030101010101" pitchFamily="2" charset="-122"/>
              </a:rPr>
              <a:t>[</a:t>
            </a:r>
            <a:r>
              <a:rPr lang="en-US" altLang="zh-CN" sz="2000" i="1" dirty="0" err="1">
                <a:ea typeface="宋体" panose="02010600030101010101" pitchFamily="2" charset="-122"/>
              </a:rPr>
              <a:t>Magnenat-Thalmann</a:t>
            </a:r>
            <a:r>
              <a:rPr lang="en-US" altLang="zh-CN" sz="2000" i="1" dirty="0">
                <a:ea typeface="宋体" panose="02010600030101010101" pitchFamily="2" charset="-122"/>
              </a:rPr>
              <a:t>, et al. 2000]</a:t>
            </a:r>
          </a:p>
          <a:p>
            <a:pPr lvl="1">
              <a:lnSpc>
                <a:spcPct val="110000"/>
              </a:lnSpc>
            </a:pPr>
            <a:r>
              <a:rPr lang="en-US" altLang="zh-CN" dirty="0">
                <a:ea typeface="宋体" panose="02010600030101010101" pitchFamily="2" charset="-122"/>
              </a:rPr>
              <a:t>Hair </a:t>
            </a:r>
            <a:r>
              <a:rPr lang="en-US" altLang="zh-CN" dirty="0">
                <a:solidFill>
                  <a:srgbClr val="FF0000"/>
                </a:solidFill>
                <a:ea typeface="宋体" panose="02010600030101010101" pitchFamily="2" charset="-122"/>
              </a:rPr>
              <a:t>Rendering</a:t>
            </a:r>
          </a:p>
          <a:p>
            <a:pPr lvl="2">
              <a:lnSpc>
                <a:spcPct val="110000"/>
              </a:lnSpc>
              <a:buFont typeface="Wingdings" panose="05000000000000000000" pitchFamily="2" charset="2"/>
              <a:buChar char="u"/>
            </a:pPr>
            <a:r>
              <a:rPr lang="en-US" altLang="zh-CN" sz="2800" dirty="0">
                <a:ea typeface="宋体" panose="02010600030101010101" pitchFamily="2" charset="-122"/>
              </a:rPr>
              <a:t>Hair color, shadows, lighting, transparency, and anti-aliasing </a:t>
            </a:r>
          </a:p>
          <a:p>
            <a:pPr lvl="1">
              <a:lnSpc>
                <a:spcPct val="110000"/>
              </a:lnSpc>
            </a:pPr>
            <a:r>
              <a:rPr lang="en-US" altLang="zh-CN" dirty="0">
                <a:ea typeface="宋体" panose="02010600030101010101" pitchFamily="2" charset="-122"/>
              </a:rPr>
              <a:t>Hair </a:t>
            </a:r>
            <a:r>
              <a:rPr lang="en-US" altLang="zh-CN" dirty="0">
                <a:solidFill>
                  <a:srgbClr val="FF0000"/>
                </a:solidFill>
                <a:ea typeface="宋体" panose="02010600030101010101" pitchFamily="2" charset="-122"/>
              </a:rPr>
              <a:t>Shape</a:t>
            </a:r>
            <a:r>
              <a:rPr lang="en-US" altLang="zh-CN" dirty="0">
                <a:ea typeface="宋体" panose="02010600030101010101" pitchFamily="2" charset="-122"/>
              </a:rPr>
              <a:t> Modeling (hairstyle)</a:t>
            </a:r>
          </a:p>
          <a:p>
            <a:pPr lvl="2">
              <a:lnSpc>
                <a:spcPct val="110000"/>
              </a:lnSpc>
              <a:buFont typeface="Wingdings" panose="05000000000000000000" pitchFamily="2" charset="2"/>
              <a:buChar char="u"/>
            </a:pPr>
            <a:r>
              <a:rPr lang="en-US" altLang="zh-CN" sz="2800" dirty="0">
                <a:ea typeface="宋体" panose="02010600030101010101" pitchFamily="2" charset="-122"/>
              </a:rPr>
              <a:t>Geometry of the hair – Shape specification</a:t>
            </a:r>
          </a:p>
          <a:p>
            <a:pPr lvl="2">
              <a:lnSpc>
                <a:spcPct val="110000"/>
              </a:lnSpc>
              <a:buFont typeface="Wingdings" panose="05000000000000000000" pitchFamily="2" charset="2"/>
              <a:buChar char="u"/>
            </a:pPr>
            <a:r>
              <a:rPr lang="en-US" altLang="zh-CN" sz="2800" dirty="0">
                <a:ea typeface="宋体" panose="02010600030101010101" pitchFamily="2" charset="-122"/>
              </a:rPr>
              <a:t>Density, distribution, and orientation of hair</a:t>
            </a:r>
          </a:p>
          <a:p>
            <a:pPr lvl="1">
              <a:lnSpc>
                <a:spcPct val="110000"/>
              </a:lnSpc>
            </a:pPr>
            <a:r>
              <a:rPr lang="en-US" altLang="zh-CN" dirty="0">
                <a:ea typeface="宋体" panose="02010600030101010101" pitchFamily="2" charset="-122"/>
              </a:rPr>
              <a:t>Hair </a:t>
            </a:r>
            <a:r>
              <a:rPr lang="en-US" altLang="zh-CN" dirty="0">
                <a:solidFill>
                  <a:srgbClr val="FF0000"/>
                </a:solidFill>
                <a:ea typeface="宋体" panose="02010600030101010101" pitchFamily="2" charset="-122"/>
              </a:rPr>
              <a:t>Simulation</a:t>
            </a:r>
          </a:p>
          <a:p>
            <a:pPr lvl="2">
              <a:lnSpc>
                <a:spcPct val="110000"/>
              </a:lnSpc>
              <a:buFont typeface="Wingdings" panose="05000000000000000000" pitchFamily="2" charset="2"/>
              <a:buChar char="u"/>
            </a:pPr>
            <a:r>
              <a:rPr lang="en-US" altLang="zh-CN" sz="2800" dirty="0">
                <a:ea typeface="宋体" panose="02010600030101010101" pitchFamily="2" charset="-122"/>
              </a:rPr>
              <a:t>Dynamic Simulation</a:t>
            </a:r>
          </a:p>
          <a:p>
            <a:pPr lvl="2">
              <a:lnSpc>
                <a:spcPct val="110000"/>
              </a:lnSpc>
              <a:buFont typeface="Wingdings" panose="05000000000000000000" pitchFamily="2" charset="2"/>
              <a:buChar char="u"/>
            </a:pPr>
            <a:r>
              <a:rPr lang="en-US" altLang="zh-CN" sz="2800" dirty="0">
                <a:ea typeface="宋体" panose="02010600030101010101" pitchFamily="2" charset="-122"/>
              </a:rPr>
              <a:t>Collision Detection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969731">
                                            <p:txEl>
                                              <p:pRg st="6" end="6"/>
                                            </p:txEl>
                                          </p:spTgt>
                                        </p:tgtEl>
                                        <p:attrNameLst>
                                          <p:attrName>style.color</p:attrName>
                                        </p:attrNameLst>
                                      </p:cBhvr>
                                      <p:to>
                                        <a:srgbClr val="800000"/>
                                      </p:to>
                                    </p:animClr>
                                  </p:childTnLst>
                                </p:cTn>
                              </p:par>
                              <p:par>
                                <p:cTn id="7" presetID="3" presetClass="emph" presetSubtype="2" fill="hold" nodeType="withEffect">
                                  <p:stCondLst>
                                    <p:cond delay="0"/>
                                  </p:stCondLst>
                                  <p:childTnLst>
                                    <p:animClr clrSpc="rgb" dir="cw">
                                      <p:cBhvr override="childStyle">
                                        <p:cTn id="8" dur="500" fill="hold"/>
                                        <p:tgtEl>
                                          <p:spTgt spid="969731">
                                            <p:txEl>
                                              <p:pRg st="7" end="7"/>
                                            </p:txEl>
                                          </p:spTgt>
                                        </p:tgtEl>
                                        <p:attrNameLst>
                                          <p:attrName>style.color</p:attrName>
                                        </p:attrNameLst>
                                      </p:cBhvr>
                                      <p:to>
                                        <a:srgbClr val="800000"/>
                                      </p:to>
                                    </p:animClr>
                                  </p:childTnLst>
                                </p:cTn>
                              </p:par>
                              <p:par>
                                <p:cTn id="9" presetID="3" presetClass="emph" presetSubtype="2" fill="hold" nodeType="withEffect">
                                  <p:stCondLst>
                                    <p:cond delay="0"/>
                                  </p:stCondLst>
                                  <p:childTnLst>
                                    <p:animClr clrSpc="rgb" dir="cw">
                                      <p:cBhvr override="childStyle">
                                        <p:cTn id="10" dur="500" fill="hold"/>
                                        <p:tgtEl>
                                          <p:spTgt spid="969731">
                                            <p:txEl>
                                              <p:pRg st="8" end="8"/>
                                            </p:txEl>
                                          </p:spTgt>
                                        </p:tgtEl>
                                        <p:attrNameLst>
                                          <p:attrName>style.color</p:attrName>
                                        </p:attrNameLst>
                                      </p:cBhvr>
                                      <p:to>
                                        <a:srgbClr val="8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F7981D4-871F-404C-90E9-FF7147316C8A}"/>
              </a:ext>
            </a:extLst>
          </p:cNvPr>
          <p:cNvSpPr>
            <a:spLocks noGrp="1" noChangeArrowheads="1"/>
          </p:cNvSpPr>
          <p:nvPr>
            <p:ph type="title"/>
          </p:nvPr>
        </p:nvSpPr>
        <p:spPr/>
        <p:txBody>
          <a:bodyPr/>
          <a:lstStyle/>
          <a:p>
            <a:r>
              <a:rPr lang="en-US" altLang="zh-CN">
                <a:ea typeface="宋体" panose="02010600030101010101" pitchFamily="2" charset="-122"/>
              </a:rPr>
              <a:t>5.5.3 Subdivision Framework</a:t>
            </a:r>
          </a:p>
        </p:txBody>
      </p:sp>
      <p:sp>
        <p:nvSpPr>
          <p:cNvPr id="56323" name="Rectangle 3">
            <a:extLst>
              <a:ext uri="{FF2B5EF4-FFF2-40B4-BE49-F238E27FC236}">
                <a16:creationId xmlns:a16="http://schemas.microsoft.com/office/drawing/2014/main" id="{0BDCA8E4-8D71-44A4-8500-F736B32AEFF4}"/>
              </a:ext>
            </a:extLst>
          </p:cNvPr>
          <p:cNvSpPr>
            <a:spLocks noGrp="1" noChangeArrowheads="1"/>
          </p:cNvSpPr>
          <p:nvPr>
            <p:ph type="body" idx="1"/>
          </p:nvPr>
        </p:nvSpPr>
        <p:spPr bwMode="auto">
          <a:xfrm>
            <a:off x="742950" y="1243013"/>
            <a:ext cx="8858250" cy="474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dirty="0">
                <a:solidFill>
                  <a:srgbClr val="FF0000"/>
                </a:solidFill>
                <a:ea typeface="宋体" panose="02010600030101010101" pitchFamily="2" charset="-122"/>
              </a:rPr>
              <a:t>Subdivision</a:t>
            </a:r>
            <a:r>
              <a:rPr lang="en-US" altLang="zh-CN" dirty="0">
                <a:ea typeface="宋体" panose="02010600030101010101" pitchFamily="2" charset="-122"/>
              </a:rPr>
              <a:t> curves and surfaces used for geometric representations </a:t>
            </a:r>
          </a:p>
          <a:p>
            <a:endParaRPr lang="en-US" altLang="zh-CN" dirty="0">
              <a:ea typeface="宋体" panose="02010600030101010101" pitchFamily="2" charset="-122"/>
            </a:endParaRPr>
          </a:p>
          <a:p>
            <a:r>
              <a:rPr lang="en-US" altLang="zh-CN" dirty="0">
                <a:ea typeface="宋体" panose="02010600030101010101" pitchFamily="2" charset="-122"/>
              </a:rPr>
              <a:t>Ability to model each </a:t>
            </a:r>
            <a:r>
              <a:rPr lang="en-US" altLang="zh-CN" dirty="0">
                <a:solidFill>
                  <a:srgbClr val="FF0000"/>
                </a:solidFill>
                <a:ea typeface="宋体" panose="02010600030101010101" pitchFamily="2" charset="-122"/>
              </a:rPr>
              <a:t>LOD</a:t>
            </a:r>
            <a:r>
              <a:rPr lang="en-US" altLang="zh-CN" dirty="0">
                <a:ea typeface="宋体" panose="02010600030101010101" pitchFamily="2" charset="-122"/>
              </a:rPr>
              <a:t> shape and different hairstyles</a:t>
            </a:r>
          </a:p>
          <a:p>
            <a:endParaRPr lang="en-US" altLang="zh-CN" dirty="0">
              <a:ea typeface="宋体" panose="02010600030101010101" pitchFamily="2" charset="-122"/>
            </a:endParaRPr>
          </a:p>
          <a:p>
            <a:r>
              <a:rPr lang="en-US" altLang="zh-CN" dirty="0">
                <a:ea typeface="宋体" panose="02010600030101010101" pitchFamily="2" charset="-122"/>
              </a:rPr>
              <a:t>Adaptive </a:t>
            </a:r>
            <a:r>
              <a:rPr lang="en-US" altLang="zh-CN" dirty="0">
                <a:solidFill>
                  <a:srgbClr val="FF0000"/>
                </a:solidFill>
                <a:ea typeface="宋体" panose="02010600030101010101" pitchFamily="2" charset="-122"/>
              </a:rPr>
              <a:t>dynamic tessellation </a:t>
            </a:r>
          </a:p>
          <a:p>
            <a:pPr lvl="1"/>
            <a:r>
              <a:rPr lang="en-US" altLang="zh-CN" dirty="0">
                <a:ea typeface="宋体" panose="02010600030101010101" pitchFamily="2" charset="-122"/>
              </a:rPr>
              <a:t>Continuous LODs for rendering</a:t>
            </a:r>
          </a:p>
          <a:p>
            <a:endParaRPr lang="en-US" altLang="zh-CN"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1000"/>
                                        <p:tgtEl>
                                          <p:spTgt spid="56323">
                                            <p:txEl>
                                              <p:pRg st="0" end="0"/>
                                            </p:txEl>
                                          </p:spTgt>
                                        </p:tgtEl>
                                      </p:cBhvr>
                                    </p:animEffect>
                                    <p:anim calcmode="lin" valueType="num">
                                      <p:cBhvr>
                                        <p:cTn id="8" dur="10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3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6323">
                                            <p:txEl>
                                              <p:pRg st="2" end="2"/>
                                            </p:txEl>
                                          </p:spTgt>
                                        </p:tgtEl>
                                        <p:attrNameLst>
                                          <p:attrName>style.visibility</p:attrName>
                                        </p:attrNameLst>
                                      </p:cBhvr>
                                      <p:to>
                                        <p:strVal val="visible"/>
                                      </p:to>
                                    </p:set>
                                    <p:animEffect transition="in" filter="fade">
                                      <p:cBhvr>
                                        <p:cTn id="14" dur="1000"/>
                                        <p:tgtEl>
                                          <p:spTgt spid="56323">
                                            <p:txEl>
                                              <p:pRg st="2" end="2"/>
                                            </p:txEl>
                                          </p:spTgt>
                                        </p:tgtEl>
                                      </p:cBhvr>
                                    </p:animEffect>
                                    <p:anim calcmode="lin" valueType="num">
                                      <p:cBhvr>
                                        <p:cTn id="15" dur="10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63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6323">
                                            <p:txEl>
                                              <p:pRg st="4" end="4"/>
                                            </p:txEl>
                                          </p:spTgt>
                                        </p:tgtEl>
                                        <p:attrNameLst>
                                          <p:attrName>style.visibility</p:attrName>
                                        </p:attrNameLst>
                                      </p:cBhvr>
                                      <p:to>
                                        <p:strVal val="visible"/>
                                      </p:to>
                                    </p:set>
                                    <p:animEffect transition="in" filter="fade">
                                      <p:cBhvr>
                                        <p:cTn id="21" dur="1000"/>
                                        <p:tgtEl>
                                          <p:spTgt spid="56323">
                                            <p:txEl>
                                              <p:pRg st="4" end="4"/>
                                            </p:txEl>
                                          </p:spTgt>
                                        </p:tgtEl>
                                      </p:cBhvr>
                                    </p:animEffect>
                                    <p:anim calcmode="lin" valueType="num">
                                      <p:cBhvr>
                                        <p:cTn id="22" dur="1000" fill="hold"/>
                                        <p:tgtEl>
                                          <p:spTgt spid="563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632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6323">
                                            <p:txEl>
                                              <p:pRg st="5" end="5"/>
                                            </p:txEl>
                                          </p:spTgt>
                                        </p:tgtEl>
                                        <p:attrNameLst>
                                          <p:attrName>style.visibility</p:attrName>
                                        </p:attrNameLst>
                                      </p:cBhvr>
                                      <p:to>
                                        <p:strVal val="visible"/>
                                      </p:to>
                                    </p:set>
                                    <p:animEffect transition="in" filter="fade">
                                      <p:cBhvr>
                                        <p:cTn id="26" dur="1000"/>
                                        <p:tgtEl>
                                          <p:spTgt spid="56323">
                                            <p:txEl>
                                              <p:pRg st="5" end="5"/>
                                            </p:txEl>
                                          </p:spTgt>
                                        </p:tgtEl>
                                      </p:cBhvr>
                                    </p:animEffect>
                                    <p:anim calcmode="lin" valueType="num">
                                      <p:cBhvr>
                                        <p:cTn id="27" dur="1000" fill="hold"/>
                                        <p:tgtEl>
                                          <p:spTgt spid="5632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5632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377D7EC-4BB0-49BA-9570-DB4164E911AC}"/>
              </a:ext>
            </a:extLst>
          </p:cNvPr>
          <p:cNvSpPr>
            <a:spLocks noGrp="1" noChangeArrowheads="1"/>
          </p:cNvSpPr>
          <p:nvPr>
            <p:ph type="title"/>
          </p:nvPr>
        </p:nvSpPr>
        <p:spPr/>
        <p:txBody>
          <a:bodyPr/>
          <a:lstStyle/>
          <a:p>
            <a:r>
              <a:rPr lang="en-US" altLang="zh-CN">
                <a:ea typeface="宋体" panose="02010600030101010101" pitchFamily="2" charset="-122"/>
              </a:rPr>
              <a:t>5.5.4 Geometric Representation</a:t>
            </a:r>
          </a:p>
        </p:txBody>
      </p:sp>
      <p:pic>
        <p:nvPicPr>
          <p:cNvPr id="57347" name="Picture 4" descr="renderedStrip">
            <a:extLst>
              <a:ext uri="{FF2B5EF4-FFF2-40B4-BE49-F238E27FC236}">
                <a16:creationId xmlns:a16="http://schemas.microsoft.com/office/drawing/2014/main" id="{9B8245A1-7F3F-4D18-ACF9-A0D3AE108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8" y="1477963"/>
            <a:ext cx="1508125"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877" name="Picture 5" descr="SkeletonStrip">
            <a:extLst>
              <a:ext uri="{FF2B5EF4-FFF2-40B4-BE49-F238E27FC236}">
                <a16:creationId xmlns:a16="http://schemas.microsoft.com/office/drawing/2014/main" id="{7973DF29-1417-46A6-967A-CD20DB36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1477963"/>
            <a:ext cx="1506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878" name="Picture 6" descr="wireSkeletonStrip">
            <a:extLst>
              <a:ext uri="{FF2B5EF4-FFF2-40B4-BE49-F238E27FC236}">
                <a16:creationId xmlns:a16="http://schemas.microsoft.com/office/drawing/2014/main" id="{CB3CA583-7954-4AB7-BA24-4B9DF0B89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477963"/>
            <a:ext cx="1508125"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DFCF4463-5ADB-412E-802F-C545352AF031}"/>
              </a:ext>
            </a:extLst>
          </p:cNvPr>
          <p:cNvGrpSpPr>
            <a:grpSpLocks/>
          </p:cNvGrpSpPr>
          <p:nvPr/>
        </p:nvGrpSpPr>
        <p:grpSpPr bwMode="auto">
          <a:xfrm>
            <a:off x="1338263" y="1649413"/>
            <a:ext cx="1173162" cy="4318000"/>
            <a:chOff x="4608" y="1296"/>
            <a:chExt cx="672" cy="2400"/>
          </a:xfrm>
        </p:grpSpPr>
        <p:sp>
          <p:nvSpPr>
            <p:cNvPr id="57357" name="Line 8">
              <a:extLst>
                <a:ext uri="{FF2B5EF4-FFF2-40B4-BE49-F238E27FC236}">
                  <a16:creationId xmlns:a16="http://schemas.microsoft.com/office/drawing/2014/main" id="{9C4CFD4D-11DB-4DED-A327-FA13FBC57EE9}"/>
                </a:ext>
              </a:extLst>
            </p:cNvPr>
            <p:cNvSpPr>
              <a:spLocks noChangeShapeType="1"/>
            </p:cNvSpPr>
            <p:nvPr/>
          </p:nvSpPr>
          <p:spPr bwMode="auto">
            <a:xfrm>
              <a:off x="4752" y="1488"/>
              <a:ext cx="528"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58" name="Line 9">
              <a:extLst>
                <a:ext uri="{FF2B5EF4-FFF2-40B4-BE49-F238E27FC236}">
                  <a16:creationId xmlns:a16="http://schemas.microsoft.com/office/drawing/2014/main" id="{63007086-EF4C-476D-8F38-A58C05B9D5ED}"/>
                </a:ext>
              </a:extLst>
            </p:cNvPr>
            <p:cNvSpPr>
              <a:spLocks noChangeShapeType="1"/>
            </p:cNvSpPr>
            <p:nvPr/>
          </p:nvSpPr>
          <p:spPr bwMode="auto">
            <a:xfrm flipV="1">
              <a:off x="4608" y="1632"/>
              <a:ext cx="528"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59" name="Line 10">
              <a:extLst>
                <a:ext uri="{FF2B5EF4-FFF2-40B4-BE49-F238E27FC236}">
                  <a16:creationId xmlns:a16="http://schemas.microsoft.com/office/drawing/2014/main" id="{5393A6D4-0EC3-4B4B-835B-9AF339CD9B93}"/>
                </a:ext>
              </a:extLst>
            </p:cNvPr>
            <p:cNvSpPr>
              <a:spLocks noChangeShapeType="1"/>
            </p:cNvSpPr>
            <p:nvPr/>
          </p:nvSpPr>
          <p:spPr bwMode="auto">
            <a:xfrm flipV="1">
              <a:off x="4656" y="1776"/>
              <a:ext cx="432"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0" name="Line 11">
              <a:extLst>
                <a:ext uri="{FF2B5EF4-FFF2-40B4-BE49-F238E27FC236}">
                  <a16:creationId xmlns:a16="http://schemas.microsoft.com/office/drawing/2014/main" id="{79D058B0-0B7A-49ED-A238-07C834A429AC}"/>
                </a:ext>
              </a:extLst>
            </p:cNvPr>
            <p:cNvSpPr>
              <a:spLocks noChangeShapeType="1"/>
            </p:cNvSpPr>
            <p:nvPr/>
          </p:nvSpPr>
          <p:spPr bwMode="auto">
            <a:xfrm flipV="1">
              <a:off x="4800" y="1968"/>
              <a:ext cx="480"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1" name="Line 12">
              <a:extLst>
                <a:ext uri="{FF2B5EF4-FFF2-40B4-BE49-F238E27FC236}">
                  <a16:creationId xmlns:a16="http://schemas.microsoft.com/office/drawing/2014/main" id="{772FD508-64B6-4F8A-B1E7-465529A3796C}"/>
                </a:ext>
              </a:extLst>
            </p:cNvPr>
            <p:cNvSpPr>
              <a:spLocks noChangeShapeType="1"/>
            </p:cNvSpPr>
            <p:nvPr/>
          </p:nvSpPr>
          <p:spPr bwMode="auto">
            <a:xfrm flipV="1">
              <a:off x="4800" y="2160"/>
              <a:ext cx="432"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2" name="Line 13">
              <a:extLst>
                <a:ext uri="{FF2B5EF4-FFF2-40B4-BE49-F238E27FC236}">
                  <a16:creationId xmlns:a16="http://schemas.microsoft.com/office/drawing/2014/main" id="{322E52A3-729B-4D1C-B2F6-8F39B1978E2F}"/>
                </a:ext>
              </a:extLst>
            </p:cNvPr>
            <p:cNvSpPr>
              <a:spLocks noChangeShapeType="1"/>
            </p:cNvSpPr>
            <p:nvPr/>
          </p:nvSpPr>
          <p:spPr bwMode="auto">
            <a:xfrm flipV="1">
              <a:off x="4656" y="2304"/>
              <a:ext cx="432"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3" name="Line 14">
              <a:extLst>
                <a:ext uri="{FF2B5EF4-FFF2-40B4-BE49-F238E27FC236}">
                  <a16:creationId xmlns:a16="http://schemas.microsoft.com/office/drawing/2014/main" id="{B0AF30E4-93A4-4703-B810-D9FE4AFFF27A}"/>
                </a:ext>
              </a:extLst>
            </p:cNvPr>
            <p:cNvSpPr>
              <a:spLocks noChangeShapeType="1"/>
            </p:cNvSpPr>
            <p:nvPr/>
          </p:nvSpPr>
          <p:spPr bwMode="auto">
            <a:xfrm flipV="1">
              <a:off x="4656" y="2448"/>
              <a:ext cx="480"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4" name="Line 15">
              <a:extLst>
                <a:ext uri="{FF2B5EF4-FFF2-40B4-BE49-F238E27FC236}">
                  <a16:creationId xmlns:a16="http://schemas.microsoft.com/office/drawing/2014/main" id="{A52524E1-8B91-4332-9D55-BE189D354876}"/>
                </a:ext>
              </a:extLst>
            </p:cNvPr>
            <p:cNvSpPr>
              <a:spLocks noChangeShapeType="1"/>
            </p:cNvSpPr>
            <p:nvPr/>
          </p:nvSpPr>
          <p:spPr bwMode="auto">
            <a:xfrm>
              <a:off x="4800" y="2640"/>
              <a:ext cx="480"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5" name="Line 16">
              <a:extLst>
                <a:ext uri="{FF2B5EF4-FFF2-40B4-BE49-F238E27FC236}">
                  <a16:creationId xmlns:a16="http://schemas.microsoft.com/office/drawing/2014/main" id="{E660AC3C-1E7F-49F1-8209-CFDE00AC60F3}"/>
                </a:ext>
              </a:extLst>
            </p:cNvPr>
            <p:cNvSpPr>
              <a:spLocks noChangeShapeType="1"/>
            </p:cNvSpPr>
            <p:nvPr/>
          </p:nvSpPr>
          <p:spPr bwMode="auto">
            <a:xfrm flipV="1">
              <a:off x="4800" y="2784"/>
              <a:ext cx="480"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6" name="Line 17">
              <a:extLst>
                <a:ext uri="{FF2B5EF4-FFF2-40B4-BE49-F238E27FC236}">
                  <a16:creationId xmlns:a16="http://schemas.microsoft.com/office/drawing/2014/main" id="{4EC00250-CC0C-4F31-A28B-D349FBD98A90}"/>
                </a:ext>
              </a:extLst>
            </p:cNvPr>
            <p:cNvSpPr>
              <a:spLocks noChangeShapeType="1"/>
            </p:cNvSpPr>
            <p:nvPr/>
          </p:nvSpPr>
          <p:spPr bwMode="auto">
            <a:xfrm flipV="1">
              <a:off x="4656" y="2976"/>
              <a:ext cx="480"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7" name="Line 18">
              <a:extLst>
                <a:ext uri="{FF2B5EF4-FFF2-40B4-BE49-F238E27FC236}">
                  <a16:creationId xmlns:a16="http://schemas.microsoft.com/office/drawing/2014/main" id="{7428FC19-01CB-4391-9152-B925F8AE5A2F}"/>
                </a:ext>
              </a:extLst>
            </p:cNvPr>
            <p:cNvSpPr>
              <a:spLocks noChangeShapeType="1"/>
            </p:cNvSpPr>
            <p:nvPr/>
          </p:nvSpPr>
          <p:spPr bwMode="auto">
            <a:xfrm>
              <a:off x="4656" y="3168"/>
              <a:ext cx="480"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8" name="Line 19">
              <a:extLst>
                <a:ext uri="{FF2B5EF4-FFF2-40B4-BE49-F238E27FC236}">
                  <a16:creationId xmlns:a16="http://schemas.microsoft.com/office/drawing/2014/main" id="{09E12FE5-B437-4B6B-AFC1-7874836E5CEC}"/>
                </a:ext>
              </a:extLst>
            </p:cNvPr>
            <p:cNvSpPr>
              <a:spLocks noChangeShapeType="1"/>
            </p:cNvSpPr>
            <p:nvPr/>
          </p:nvSpPr>
          <p:spPr bwMode="auto">
            <a:xfrm flipV="1">
              <a:off x="4848" y="3312"/>
              <a:ext cx="432"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69" name="Line 20">
              <a:extLst>
                <a:ext uri="{FF2B5EF4-FFF2-40B4-BE49-F238E27FC236}">
                  <a16:creationId xmlns:a16="http://schemas.microsoft.com/office/drawing/2014/main" id="{92461377-0792-4B04-AEB3-AFE0B1B13544}"/>
                </a:ext>
              </a:extLst>
            </p:cNvPr>
            <p:cNvSpPr>
              <a:spLocks noChangeShapeType="1"/>
            </p:cNvSpPr>
            <p:nvPr/>
          </p:nvSpPr>
          <p:spPr bwMode="auto">
            <a:xfrm flipV="1">
              <a:off x="4800" y="3456"/>
              <a:ext cx="480"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70" name="Line 21">
              <a:extLst>
                <a:ext uri="{FF2B5EF4-FFF2-40B4-BE49-F238E27FC236}">
                  <a16:creationId xmlns:a16="http://schemas.microsoft.com/office/drawing/2014/main" id="{527FCFDC-0F14-42F0-840E-AF2AEE1C5876}"/>
                </a:ext>
              </a:extLst>
            </p:cNvPr>
            <p:cNvSpPr>
              <a:spLocks noChangeShapeType="1"/>
            </p:cNvSpPr>
            <p:nvPr/>
          </p:nvSpPr>
          <p:spPr bwMode="auto">
            <a:xfrm flipV="1">
              <a:off x="4656" y="3648"/>
              <a:ext cx="480" cy="48"/>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371" name="Line 22">
              <a:extLst>
                <a:ext uri="{FF2B5EF4-FFF2-40B4-BE49-F238E27FC236}">
                  <a16:creationId xmlns:a16="http://schemas.microsoft.com/office/drawing/2014/main" id="{D8165197-EDFC-40D6-B97E-6AF5AF682D58}"/>
                </a:ext>
              </a:extLst>
            </p:cNvPr>
            <p:cNvSpPr>
              <a:spLocks noChangeShapeType="1"/>
            </p:cNvSpPr>
            <p:nvPr/>
          </p:nvSpPr>
          <p:spPr bwMode="auto">
            <a:xfrm flipV="1">
              <a:off x="4800" y="1296"/>
              <a:ext cx="480" cy="0"/>
            </a:xfrm>
            <a:prstGeom prst="line">
              <a:avLst/>
            </a:prstGeom>
            <a:noFill/>
            <a:ln w="38100" cap="sq">
              <a:solidFill>
                <a:srgbClr val="000099"/>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grpSp>
      <p:pic>
        <p:nvPicPr>
          <p:cNvPr id="1103895" name="Picture 23" descr="wireStrip">
            <a:extLst>
              <a:ext uri="{FF2B5EF4-FFF2-40B4-BE49-F238E27FC236}">
                <a16:creationId xmlns:a16="http://schemas.microsoft.com/office/drawing/2014/main" id="{E4811244-FA12-4610-96EA-3CACC8A54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1471613"/>
            <a:ext cx="1509712"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24" descr="renderedCluster">
            <a:extLst>
              <a:ext uri="{FF2B5EF4-FFF2-40B4-BE49-F238E27FC236}">
                <a16:creationId xmlns:a16="http://schemas.microsoft.com/office/drawing/2014/main" id="{42BE2FCA-28F2-47C0-AA43-DCB6CD4F0B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1385888"/>
            <a:ext cx="1514475"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897" name="Picture 25" descr="wireSkeletonCluster">
            <a:extLst>
              <a:ext uri="{FF2B5EF4-FFF2-40B4-BE49-F238E27FC236}">
                <a16:creationId xmlns:a16="http://schemas.microsoft.com/office/drawing/2014/main" id="{9570756D-AC3D-4D03-941C-99E33A39F1C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2450" y="1385888"/>
            <a:ext cx="1511300"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898" name="Picture 26" descr="wireCluster">
            <a:extLst>
              <a:ext uri="{FF2B5EF4-FFF2-40B4-BE49-F238E27FC236}">
                <a16:creationId xmlns:a16="http://schemas.microsoft.com/office/drawing/2014/main" id="{A787A17F-0E1C-4770-B4A3-C2839467A7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9275" y="1385888"/>
            <a:ext cx="1514475"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27" descr="renderedStrand">
            <a:extLst>
              <a:ext uri="{FF2B5EF4-FFF2-40B4-BE49-F238E27FC236}">
                <a16:creationId xmlns:a16="http://schemas.microsoft.com/office/drawing/2014/main" id="{1C78831E-5D77-4F4B-A5F8-B0B7E44B46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2875" y="1558925"/>
            <a:ext cx="1204913"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900" name="Picture 28" descr="skeletonStrand">
            <a:extLst>
              <a:ext uri="{FF2B5EF4-FFF2-40B4-BE49-F238E27FC236}">
                <a16:creationId xmlns:a16="http://schemas.microsoft.com/office/drawing/2014/main" id="{300291B3-C3EE-45C1-B542-595E5730FB1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2875" y="1558925"/>
            <a:ext cx="12065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03877"/>
                                        </p:tgtEl>
                                        <p:attrNameLst>
                                          <p:attrName>style.visibility</p:attrName>
                                        </p:attrNameLst>
                                      </p:cBhvr>
                                      <p:to>
                                        <p:strVal val="visible"/>
                                      </p:to>
                                    </p:set>
                                    <p:animEffect transition="in" filter="fade">
                                      <p:cBhvr>
                                        <p:cTn id="7" dur="500"/>
                                        <p:tgtEl>
                                          <p:spTgt spid="1103877"/>
                                        </p:tgtEl>
                                      </p:cBhvr>
                                    </p:animEffect>
                                  </p:childTnLst>
                                </p:cTn>
                              </p:par>
                              <p:par>
                                <p:cTn id="8" presetID="10" presetClass="entr" presetSubtype="0" fill="hold" nodeType="withEffect">
                                  <p:stCondLst>
                                    <p:cond delay="0"/>
                                  </p:stCondLst>
                                  <p:childTnLst>
                                    <p:set>
                                      <p:cBhvr>
                                        <p:cTn id="9" dur="1" fill="hold">
                                          <p:stCondLst>
                                            <p:cond delay="0"/>
                                          </p:stCondLst>
                                        </p:cTn>
                                        <p:tgtEl>
                                          <p:spTgt spid="1103897"/>
                                        </p:tgtEl>
                                        <p:attrNameLst>
                                          <p:attrName>style.visibility</p:attrName>
                                        </p:attrNameLst>
                                      </p:cBhvr>
                                      <p:to>
                                        <p:strVal val="visible"/>
                                      </p:to>
                                    </p:set>
                                    <p:animEffect transition="in" filter="fade">
                                      <p:cBhvr>
                                        <p:cTn id="10" dur="1000"/>
                                        <p:tgtEl>
                                          <p:spTgt spid="1103897"/>
                                        </p:tgtEl>
                                      </p:cBhvr>
                                    </p:animEffect>
                                  </p:childTnLst>
                                </p:cTn>
                              </p:par>
                              <p:par>
                                <p:cTn id="11" presetID="10" presetClass="entr" presetSubtype="0" fill="hold" nodeType="withEffect">
                                  <p:stCondLst>
                                    <p:cond delay="0"/>
                                  </p:stCondLst>
                                  <p:childTnLst>
                                    <p:set>
                                      <p:cBhvr>
                                        <p:cTn id="12" dur="1" fill="hold">
                                          <p:stCondLst>
                                            <p:cond delay="0"/>
                                          </p:stCondLst>
                                        </p:cTn>
                                        <p:tgtEl>
                                          <p:spTgt spid="1103900"/>
                                        </p:tgtEl>
                                        <p:attrNameLst>
                                          <p:attrName>style.visibility</p:attrName>
                                        </p:attrNameLst>
                                      </p:cBhvr>
                                      <p:to>
                                        <p:strVal val="visible"/>
                                      </p:to>
                                    </p:set>
                                    <p:animEffect transition="in" filter="fade">
                                      <p:cBhvr>
                                        <p:cTn id="13" dur="500"/>
                                        <p:tgtEl>
                                          <p:spTgt spid="11039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103878"/>
                                        </p:tgtEl>
                                        <p:attrNameLst>
                                          <p:attrName>style.visibility</p:attrName>
                                        </p:attrNameLst>
                                      </p:cBhvr>
                                      <p:to>
                                        <p:strVal val="visible"/>
                                      </p:to>
                                    </p:set>
                                    <p:animEffect transition="in" filter="fade">
                                      <p:cBhvr>
                                        <p:cTn id="23" dur="500"/>
                                        <p:tgtEl>
                                          <p:spTgt spid="1103878"/>
                                        </p:tgtEl>
                                      </p:cBhvr>
                                    </p:animEffect>
                                  </p:childTnLst>
                                </p:cTn>
                              </p:par>
                            </p:childTnLst>
                          </p:cTn>
                        </p:par>
                        <p:par>
                          <p:cTn id="24" fill="hold" nodeType="afterGroup">
                            <p:stCondLst>
                              <p:cond delay="1000"/>
                            </p:stCondLst>
                            <p:childTnLst>
                              <p:par>
                                <p:cTn id="25" presetID="10" presetClass="exit" presetSubtype="0" fill="hold" nodeType="after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03877"/>
                                        </p:tgtEl>
                                      </p:cBhvr>
                                    </p:animEffect>
                                    <p:set>
                                      <p:cBhvr>
                                        <p:cTn id="30" dur="1" fill="hold">
                                          <p:stCondLst>
                                            <p:cond delay="499"/>
                                          </p:stCondLst>
                                        </p:cTn>
                                        <p:tgtEl>
                                          <p:spTgt spid="110387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103895"/>
                                        </p:tgtEl>
                                        <p:attrNameLst>
                                          <p:attrName>style.visibility</p:attrName>
                                        </p:attrNameLst>
                                      </p:cBhvr>
                                      <p:to>
                                        <p:strVal val="visible"/>
                                      </p:to>
                                    </p:set>
                                    <p:animEffect transition="in" filter="fade">
                                      <p:cBhvr>
                                        <p:cTn id="35" dur="500"/>
                                        <p:tgtEl>
                                          <p:spTgt spid="1103895"/>
                                        </p:tgtEl>
                                      </p:cBhvr>
                                    </p:animEffect>
                                  </p:childTnLst>
                                </p:cTn>
                              </p:par>
                              <p:par>
                                <p:cTn id="36" presetID="10" presetClass="entr" presetSubtype="0" fill="hold" nodeType="withEffect">
                                  <p:stCondLst>
                                    <p:cond delay="0"/>
                                  </p:stCondLst>
                                  <p:childTnLst>
                                    <p:set>
                                      <p:cBhvr>
                                        <p:cTn id="37" dur="1" fill="hold">
                                          <p:stCondLst>
                                            <p:cond delay="0"/>
                                          </p:stCondLst>
                                        </p:cTn>
                                        <p:tgtEl>
                                          <p:spTgt spid="1103898"/>
                                        </p:tgtEl>
                                        <p:attrNameLst>
                                          <p:attrName>style.visibility</p:attrName>
                                        </p:attrNameLst>
                                      </p:cBhvr>
                                      <p:to>
                                        <p:strVal val="visible"/>
                                      </p:to>
                                    </p:set>
                                    <p:animEffect transition="in" filter="fade">
                                      <p:cBhvr>
                                        <p:cTn id="38" dur="1000"/>
                                        <p:tgtEl>
                                          <p:spTgt spid="1103898"/>
                                        </p:tgtEl>
                                      </p:cBhvr>
                                    </p:animEffect>
                                  </p:childTnLst>
                                </p:cTn>
                              </p:par>
                              <p:par>
                                <p:cTn id="39" presetID="10" presetClass="exit" presetSubtype="0" fill="hold" nodeType="withEffect">
                                  <p:stCondLst>
                                    <p:cond delay="0"/>
                                  </p:stCondLst>
                                  <p:childTnLst>
                                    <p:animEffect transition="out" filter="fade">
                                      <p:cBhvr>
                                        <p:cTn id="40" dur="500"/>
                                        <p:tgtEl>
                                          <p:spTgt spid="1103900"/>
                                        </p:tgtEl>
                                      </p:cBhvr>
                                    </p:animEffect>
                                    <p:set>
                                      <p:cBhvr>
                                        <p:cTn id="41" dur="1" fill="hold">
                                          <p:stCondLst>
                                            <p:cond delay="499"/>
                                          </p:stCondLst>
                                        </p:cTn>
                                        <p:tgtEl>
                                          <p:spTgt spid="1103900"/>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xit" presetSubtype="0" fill="hold" nodeType="clickEffect">
                                  <p:stCondLst>
                                    <p:cond delay="0"/>
                                  </p:stCondLst>
                                  <p:childTnLst>
                                    <p:animEffect transition="out" filter="fade">
                                      <p:cBhvr>
                                        <p:cTn id="45" dur="500"/>
                                        <p:tgtEl>
                                          <p:spTgt spid="1103878"/>
                                        </p:tgtEl>
                                      </p:cBhvr>
                                    </p:animEffect>
                                    <p:set>
                                      <p:cBhvr>
                                        <p:cTn id="46" dur="1" fill="hold">
                                          <p:stCondLst>
                                            <p:cond delay="499"/>
                                          </p:stCondLst>
                                        </p:cTn>
                                        <p:tgtEl>
                                          <p:spTgt spid="11038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03895"/>
                                        </p:tgtEl>
                                      </p:cBhvr>
                                    </p:animEffect>
                                    <p:set>
                                      <p:cBhvr>
                                        <p:cTn id="49" dur="1" fill="hold">
                                          <p:stCondLst>
                                            <p:cond delay="499"/>
                                          </p:stCondLst>
                                        </p:cTn>
                                        <p:tgtEl>
                                          <p:spTgt spid="110389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103898"/>
                                        </p:tgtEl>
                                      </p:cBhvr>
                                    </p:animEffect>
                                    <p:set>
                                      <p:cBhvr>
                                        <p:cTn id="52" dur="1" fill="hold">
                                          <p:stCondLst>
                                            <p:cond delay="499"/>
                                          </p:stCondLst>
                                        </p:cTn>
                                        <p:tgtEl>
                                          <p:spTgt spid="110389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103897"/>
                                        </p:tgtEl>
                                      </p:cBhvr>
                                    </p:animEffect>
                                    <p:set>
                                      <p:cBhvr>
                                        <p:cTn id="55" dur="1" fill="hold">
                                          <p:stCondLst>
                                            <p:cond delay="499"/>
                                          </p:stCondLst>
                                        </p:cTn>
                                        <p:tgtEl>
                                          <p:spTgt spid="11038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D4484AE-DE9F-4E4F-B987-618A79F29A66}"/>
              </a:ext>
            </a:extLst>
          </p:cNvPr>
          <p:cNvSpPr>
            <a:spLocks noGrp="1" noChangeArrowheads="1"/>
          </p:cNvSpPr>
          <p:nvPr>
            <p:ph type="title"/>
          </p:nvPr>
        </p:nvSpPr>
        <p:spPr/>
        <p:txBody>
          <a:bodyPr/>
          <a:lstStyle/>
          <a:p>
            <a:r>
              <a:rPr lang="en-US" altLang="zh-CN">
                <a:ea typeface="宋体" panose="02010600030101010101" pitchFamily="2" charset="-122"/>
              </a:rPr>
              <a:t>5.5.5 Hair Dynamics</a:t>
            </a:r>
          </a:p>
        </p:txBody>
      </p:sp>
      <p:sp>
        <p:nvSpPr>
          <p:cNvPr id="58371" name="Rectangle 3">
            <a:extLst>
              <a:ext uri="{FF2B5EF4-FFF2-40B4-BE49-F238E27FC236}">
                <a16:creationId xmlns:a16="http://schemas.microsoft.com/office/drawing/2014/main" id="{E0C5ED9B-012B-4391-9EB0-5905E1BB236F}"/>
              </a:ext>
            </a:extLst>
          </p:cNvPr>
          <p:cNvSpPr>
            <a:spLocks noGrp="1" noChangeArrowheads="1"/>
          </p:cNvSpPr>
          <p:nvPr>
            <p:ph type="body" idx="1"/>
          </p:nvPr>
        </p:nvSpPr>
        <p:spPr bwMode="auto">
          <a:xfrm>
            <a:off x="814388" y="1243013"/>
            <a:ext cx="8643937" cy="383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Base </a:t>
            </a:r>
            <a:r>
              <a:rPr lang="en-US" altLang="zh-CN" dirty="0">
                <a:solidFill>
                  <a:srgbClr val="FF0000"/>
                </a:solidFill>
                <a:ea typeface="宋体" panose="02010600030101010101" pitchFamily="2" charset="-122"/>
              </a:rPr>
              <a:t>skeleton</a:t>
            </a:r>
            <a:r>
              <a:rPr lang="en-US" altLang="zh-CN" dirty="0">
                <a:ea typeface="宋体" panose="02010600030101010101" pitchFamily="2" charset="-122"/>
              </a:rPr>
              <a:t> controls hair dynamics</a:t>
            </a:r>
          </a:p>
          <a:p>
            <a:pPr lvl="1"/>
            <a:endParaRPr lang="en-US" altLang="zh-CN" sz="1100" dirty="0">
              <a:ea typeface="宋体" panose="02010600030101010101" pitchFamily="2" charset="-122"/>
            </a:endParaRPr>
          </a:p>
          <a:p>
            <a:pPr lvl="1"/>
            <a:endParaRPr lang="en-US" altLang="zh-CN" sz="1100" dirty="0">
              <a:ea typeface="宋体" panose="02010600030101010101" pitchFamily="2" charset="-122"/>
            </a:endParaRPr>
          </a:p>
          <a:p>
            <a:pPr lvl="1"/>
            <a:endParaRPr lang="en-US" altLang="zh-CN" sz="1100" dirty="0">
              <a:ea typeface="宋体" panose="02010600030101010101" pitchFamily="2" charset="-122"/>
            </a:endParaRPr>
          </a:p>
          <a:p>
            <a:r>
              <a:rPr lang="en-US" altLang="zh-CN" dirty="0">
                <a:solidFill>
                  <a:srgbClr val="FF0000"/>
                </a:solidFill>
                <a:ea typeface="宋体" panose="02010600030101010101" pitchFamily="2" charset="-122"/>
              </a:rPr>
              <a:t>Implicit Integration</a:t>
            </a:r>
          </a:p>
          <a:p>
            <a:pPr lvl="1"/>
            <a:r>
              <a:rPr lang="en-US" altLang="zh-CN" dirty="0">
                <a:ea typeface="宋体" panose="02010600030101010101" pitchFamily="2" charset="-122"/>
              </a:rPr>
              <a:t>Obtain more stable integration in comparison to explicit techniques</a:t>
            </a:r>
          </a:p>
          <a:p>
            <a:pPr lvl="1"/>
            <a:r>
              <a:rPr lang="en-US" altLang="zh-CN" dirty="0">
                <a:ea typeface="宋体" panose="02010600030101010101" pitchFamily="2" charset="-122"/>
              </a:rPr>
              <a:t>Use </a:t>
            </a:r>
            <a:r>
              <a:rPr lang="en-US" altLang="zh-CN" dirty="0">
                <a:solidFill>
                  <a:srgbClr val="FF0000"/>
                </a:solidFill>
                <a:ea typeface="宋体" panose="02010600030101010101" pitchFamily="2" charset="-122"/>
              </a:rPr>
              <a:t>Polar</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Coordinates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fade">
                                      <p:cBhvr>
                                        <p:cTn id="7" dur="1000"/>
                                        <p:tgtEl>
                                          <p:spTgt spid="58371">
                                            <p:txEl>
                                              <p:pRg st="0" end="0"/>
                                            </p:txEl>
                                          </p:spTgt>
                                        </p:tgtEl>
                                      </p:cBhvr>
                                    </p:animEffect>
                                    <p:anim calcmode="lin" valueType="num">
                                      <p:cBhvr>
                                        <p:cTn id="8" dur="1000" fill="hold"/>
                                        <p:tgtEl>
                                          <p:spTgt spid="583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8371">
                                            <p:txEl>
                                              <p:pRg st="4" end="4"/>
                                            </p:txEl>
                                          </p:spTgt>
                                        </p:tgtEl>
                                        <p:attrNameLst>
                                          <p:attrName>style.visibility</p:attrName>
                                        </p:attrNameLst>
                                      </p:cBhvr>
                                      <p:to>
                                        <p:strVal val="visible"/>
                                      </p:to>
                                    </p:set>
                                    <p:animEffect transition="in" filter="fade">
                                      <p:cBhvr>
                                        <p:cTn id="14" dur="1000"/>
                                        <p:tgtEl>
                                          <p:spTgt spid="58371">
                                            <p:txEl>
                                              <p:pRg st="4" end="4"/>
                                            </p:txEl>
                                          </p:spTgt>
                                        </p:tgtEl>
                                      </p:cBhvr>
                                    </p:animEffect>
                                    <p:anim calcmode="lin" valueType="num">
                                      <p:cBhvr>
                                        <p:cTn id="15" dur="1000" fill="hold"/>
                                        <p:tgtEl>
                                          <p:spTgt spid="58371">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8371">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8371">
                                            <p:txEl>
                                              <p:pRg st="5" end="5"/>
                                            </p:txEl>
                                          </p:spTgt>
                                        </p:tgtEl>
                                        <p:attrNameLst>
                                          <p:attrName>style.visibility</p:attrName>
                                        </p:attrNameLst>
                                      </p:cBhvr>
                                      <p:to>
                                        <p:strVal val="visible"/>
                                      </p:to>
                                    </p:set>
                                    <p:animEffect transition="in" filter="fade">
                                      <p:cBhvr>
                                        <p:cTn id="19" dur="1000"/>
                                        <p:tgtEl>
                                          <p:spTgt spid="58371">
                                            <p:txEl>
                                              <p:pRg st="5" end="5"/>
                                            </p:txEl>
                                          </p:spTgt>
                                        </p:tgtEl>
                                      </p:cBhvr>
                                    </p:animEffect>
                                    <p:anim calcmode="lin" valueType="num">
                                      <p:cBhvr>
                                        <p:cTn id="20" dur="1000" fill="hold"/>
                                        <p:tgtEl>
                                          <p:spTgt spid="58371">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58371">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8371">
                                            <p:txEl>
                                              <p:pRg st="6" end="6"/>
                                            </p:txEl>
                                          </p:spTgt>
                                        </p:tgtEl>
                                        <p:attrNameLst>
                                          <p:attrName>style.visibility</p:attrName>
                                        </p:attrNameLst>
                                      </p:cBhvr>
                                      <p:to>
                                        <p:strVal val="visible"/>
                                      </p:to>
                                    </p:set>
                                    <p:animEffect transition="in" filter="fade">
                                      <p:cBhvr>
                                        <p:cTn id="24" dur="1000"/>
                                        <p:tgtEl>
                                          <p:spTgt spid="58371">
                                            <p:txEl>
                                              <p:pRg st="6" end="6"/>
                                            </p:txEl>
                                          </p:spTgt>
                                        </p:tgtEl>
                                      </p:cBhvr>
                                    </p:animEffect>
                                    <p:anim calcmode="lin" valueType="num">
                                      <p:cBhvr>
                                        <p:cTn id="25" dur="1000" fill="hold"/>
                                        <p:tgtEl>
                                          <p:spTgt spid="58371">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5837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587C66C-4D90-4FDE-8DF4-8331DBB03FF9}"/>
              </a:ext>
            </a:extLst>
          </p:cNvPr>
          <p:cNvSpPr>
            <a:spLocks noGrp="1" noChangeArrowheads="1"/>
          </p:cNvSpPr>
          <p:nvPr>
            <p:ph type="title"/>
          </p:nvPr>
        </p:nvSpPr>
        <p:spPr>
          <a:xfrm>
            <a:off x="1068388" y="68263"/>
            <a:ext cx="8570912" cy="719137"/>
          </a:xfrm>
        </p:spPr>
        <p:txBody>
          <a:bodyPr/>
          <a:lstStyle/>
          <a:p>
            <a:r>
              <a:rPr lang="en-US" altLang="zh-CN" sz="4000">
                <a:ea typeface="宋体" panose="02010600030101010101" pitchFamily="2" charset="-122"/>
              </a:rPr>
              <a:t>5.5.6 Collision Detection &amp; Response</a:t>
            </a:r>
          </a:p>
        </p:txBody>
      </p:sp>
      <p:sp>
        <p:nvSpPr>
          <p:cNvPr id="59395" name="Rectangle 3">
            <a:extLst>
              <a:ext uri="{FF2B5EF4-FFF2-40B4-BE49-F238E27FC236}">
                <a16:creationId xmlns:a16="http://schemas.microsoft.com/office/drawing/2014/main" id="{FDB7FB9C-E7F9-4255-A201-0825C28579B0}"/>
              </a:ext>
            </a:extLst>
          </p:cNvPr>
          <p:cNvSpPr>
            <a:spLocks noGrp="1" noChangeArrowheads="1"/>
          </p:cNvSpPr>
          <p:nvPr>
            <p:ph type="body" idx="1"/>
          </p:nvPr>
        </p:nvSpPr>
        <p:spPr bwMode="auto">
          <a:xfrm>
            <a:off x="528638" y="1100138"/>
            <a:ext cx="9304337" cy="5527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dirty="0">
                <a:ea typeface="宋体" panose="02010600030101010101" pitchFamily="2" charset="-122"/>
              </a:rPr>
              <a:t>Typically most </a:t>
            </a:r>
            <a:r>
              <a:rPr lang="en-US" altLang="zh-CN" dirty="0">
                <a:solidFill>
                  <a:srgbClr val="C00000"/>
                </a:solidFill>
                <a:ea typeface="宋体" panose="02010600030101010101" pitchFamily="2" charset="-122"/>
              </a:rPr>
              <a:t>time-consuming</a:t>
            </a:r>
            <a:r>
              <a:rPr lang="en-US" altLang="zh-CN" dirty="0">
                <a:ea typeface="宋体" panose="02010600030101010101" pitchFamily="2" charset="-122"/>
              </a:rPr>
              <a:t> process in simulation</a:t>
            </a:r>
          </a:p>
          <a:p>
            <a:endParaRPr lang="en-US" altLang="zh-CN" dirty="0">
              <a:ea typeface="宋体" panose="02010600030101010101" pitchFamily="2" charset="-122"/>
            </a:endParaRPr>
          </a:p>
          <a:p>
            <a:r>
              <a:rPr lang="en-US" altLang="zh-CN" dirty="0">
                <a:ea typeface="宋体" panose="02010600030101010101" pitchFamily="2" charset="-122"/>
              </a:rPr>
              <a:t>Exploit </a:t>
            </a:r>
            <a:r>
              <a:rPr lang="en-US" altLang="zh-CN" dirty="0">
                <a:solidFill>
                  <a:srgbClr val="FF0000"/>
                </a:solidFill>
                <a:ea typeface="宋体" panose="02010600030101010101" pitchFamily="2" charset="-122"/>
              </a:rPr>
              <a:t>level-of-detail </a:t>
            </a:r>
            <a:r>
              <a:rPr lang="en-US" altLang="zh-CN" dirty="0">
                <a:ea typeface="宋体" panose="02010600030101010101" pitchFamily="2" charset="-122"/>
              </a:rPr>
              <a:t>framework</a:t>
            </a:r>
          </a:p>
          <a:p>
            <a:pPr lvl="1"/>
            <a:r>
              <a:rPr lang="en-US" altLang="zh-CN" dirty="0">
                <a:solidFill>
                  <a:srgbClr val="FF0000"/>
                </a:solidFill>
                <a:ea typeface="宋体" panose="02010600030101010101" pitchFamily="2" charset="-122"/>
              </a:rPr>
              <a:t>Simplify</a:t>
            </a:r>
            <a:r>
              <a:rPr lang="en-US" altLang="zh-CN" dirty="0">
                <a:ea typeface="宋体" panose="02010600030101010101" pitchFamily="2" charset="-122"/>
              </a:rPr>
              <a:t> collision detection and response algorithm</a:t>
            </a:r>
          </a:p>
          <a:p>
            <a:pPr lvl="1"/>
            <a:r>
              <a:rPr lang="en-US" altLang="zh-CN" dirty="0">
                <a:ea typeface="宋体" panose="02010600030101010101" pitchFamily="2" charset="-122"/>
              </a:rPr>
              <a:t>Still maintains accurate and consistent simulation state</a:t>
            </a:r>
          </a:p>
          <a:p>
            <a:pPr lvl="1"/>
            <a:endParaRPr lang="en-US" altLang="zh-CN" sz="1100" dirty="0">
              <a:ea typeface="宋体" panose="02010600030101010101" pitchFamily="2" charset="-122"/>
            </a:endParaRPr>
          </a:p>
          <a:p>
            <a:r>
              <a:rPr lang="en-US" altLang="zh-CN" dirty="0">
                <a:solidFill>
                  <a:srgbClr val="C00000"/>
                </a:solidFill>
                <a:ea typeface="宋体" panose="02010600030101010101" pitchFamily="2" charset="-122"/>
              </a:rPr>
              <a:t>Two</a:t>
            </a:r>
            <a:r>
              <a:rPr lang="en-US" altLang="zh-CN" dirty="0">
                <a:ea typeface="宋体" panose="02010600030101010101" pitchFamily="2" charset="-122"/>
              </a:rPr>
              <a:t> types of collisions</a:t>
            </a:r>
          </a:p>
          <a:p>
            <a:pPr lvl="1"/>
            <a:r>
              <a:rPr lang="en-US" altLang="zh-CN" dirty="0">
                <a:ea typeface="宋体" panose="02010600030101010101" pitchFamily="2" charset="-122"/>
              </a:rPr>
              <a:t>Object-Hair Interactions</a:t>
            </a:r>
          </a:p>
          <a:p>
            <a:pPr lvl="1"/>
            <a:r>
              <a:rPr lang="en-US" altLang="zh-CN" dirty="0">
                <a:ea typeface="宋体" panose="02010600030101010101" pitchFamily="2" charset="-122"/>
              </a:rPr>
              <a:t>Hair-Hair Interactions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fade">
                                      <p:cBhvr>
                                        <p:cTn id="7" dur="1000"/>
                                        <p:tgtEl>
                                          <p:spTgt spid="59395">
                                            <p:txEl>
                                              <p:pRg st="0" end="0"/>
                                            </p:txEl>
                                          </p:spTgt>
                                        </p:tgtEl>
                                      </p:cBhvr>
                                    </p:animEffect>
                                    <p:anim calcmode="lin" valueType="num">
                                      <p:cBhvr>
                                        <p:cTn id="8" dur="10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3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9395">
                                            <p:txEl>
                                              <p:pRg st="2" end="2"/>
                                            </p:txEl>
                                          </p:spTgt>
                                        </p:tgtEl>
                                        <p:attrNameLst>
                                          <p:attrName>style.visibility</p:attrName>
                                        </p:attrNameLst>
                                      </p:cBhvr>
                                      <p:to>
                                        <p:strVal val="visible"/>
                                      </p:to>
                                    </p:set>
                                    <p:animEffect transition="in" filter="fade">
                                      <p:cBhvr>
                                        <p:cTn id="14" dur="1000"/>
                                        <p:tgtEl>
                                          <p:spTgt spid="59395">
                                            <p:txEl>
                                              <p:pRg st="2" end="2"/>
                                            </p:txEl>
                                          </p:spTgt>
                                        </p:tgtEl>
                                      </p:cBhvr>
                                    </p:animEffect>
                                    <p:anim calcmode="lin" valueType="num">
                                      <p:cBhvr>
                                        <p:cTn id="15" dur="10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39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animEffect transition="in" filter="fade">
                                      <p:cBhvr>
                                        <p:cTn id="19" dur="1000"/>
                                        <p:tgtEl>
                                          <p:spTgt spid="59395">
                                            <p:txEl>
                                              <p:pRg st="3" end="3"/>
                                            </p:txEl>
                                          </p:spTgt>
                                        </p:tgtEl>
                                      </p:cBhvr>
                                    </p:animEffect>
                                    <p:anim calcmode="lin" valueType="num">
                                      <p:cBhvr>
                                        <p:cTn id="20" dur="10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939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9395">
                                            <p:txEl>
                                              <p:pRg st="4" end="4"/>
                                            </p:txEl>
                                          </p:spTgt>
                                        </p:tgtEl>
                                        <p:attrNameLst>
                                          <p:attrName>style.visibility</p:attrName>
                                        </p:attrNameLst>
                                      </p:cBhvr>
                                      <p:to>
                                        <p:strVal val="visible"/>
                                      </p:to>
                                    </p:set>
                                    <p:animEffect transition="in" filter="fade">
                                      <p:cBhvr>
                                        <p:cTn id="24" dur="1000"/>
                                        <p:tgtEl>
                                          <p:spTgt spid="59395">
                                            <p:txEl>
                                              <p:pRg st="4" end="4"/>
                                            </p:txEl>
                                          </p:spTgt>
                                        </p:tgtEl>
                                      </p:cBhvr>
                                    </p:animEffect>
                                    <p:anim calcmode="lin" valueType="num">
                                      <p:cBhvr>
                                        <p:cTn id="25" dur="1000" fill="hold"/>
                                        <p:tgtEl>
                                          <p:spTgt spid="5939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939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animEffect transition="in" filter="fade">
                                      <p:cBhvr>
                                        <p:cTn id="31" dur="1000"/>
                                        <p:tgtEl>
                                          <p:spTgt spid="59395">
                                            <p:txEl>
                                              <p:pRg st="6" end="6"/>
                                            </p:txEl>
                                          </p:spTgt>
                                        </p:tgtEl>
                                      </p:cBhvr>
                                    </p:animEffect>
                                    <p:anim calcmode="lin" valueType="num">
                                      <p:cBhvr>
                                        <p:cTn id="32" dur="1000" fill="hold"/>
                                        <p:tgtEl>
                                          <p:spTgt spid="59395">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59395">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9395">
                                            <p:txEl>
                                              <p:pRg st="7" end="7"/>
                                            </p:txEl>
                                          </p:spTgt>
                                        </p:tgtEl>
                                        <p:attrNameLst>
                                          <p:attrName>style.visibility</p:attrName>
                                        </p:attrNameLst>
                                      </p:cBhvr>
                                      <p:to>
                                        <p:strVal val="visible"/>
                                      </p:to>
                                    </p:set>
                                    <p:animEffect transition="in" filter="fade">
                                      <p:cBhvr>
                                        <p:cTn id="36" dur="1000"/>
                                        <p:tgtEl>
                                          <p:spTgt spid="59395">
                                            <p:txEl>
                                              <p:pRg st="7" end="7"/>
                                            </p:txEl>
                                          </p:spTgt>
                                        </p:tgtEl>
                                      </p:cBhvr>
                                    </p:animEffect>
                                    <p:anim calcmode="lin" valueType="num">
                                      <p:cBhvr>
                                        <p:cTn id="37" dur="1000" fill="hold"/>
                                        <p:tgtEl>
                                          <p:spTgt spid="59395">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59395">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9395">
                                            <p:txEl>
                                              <p:pRg st="8" end="8"/>
                                            </p:txEl>
                                          </p:spTgt>
                                        </p:tgtEl>
                                        <p:attrNameLst>
                                          <p:attrName>style.visibility</p:attrName>
                                        </p:attrNameLst>
                                      </p:cBhvr>
                                      <p:to>
                                        <p:strVal val="visible"/>
                                      </p:to>
                                    </p:set>
                                    <p:animEffect transition="in" filter="fade">
                                      <p:cBhvr>
                                        <p:cTn id="41" dur="1000"/>
                                        <p:tgtEl>
                                          <p:spTgt spid="59395">
                                            <p:txEl>
                                              <p:pRg st="8" end="8"/>
                                            </p:txEl>
                                          </p:spTgt>
                                        </p:tgtEl>
                                      </p:cBhvr>
                                    </p:animEffect>
                                    <p:anim calcmode="lin" valueType="num">
                                      <p:cBhvr>
                                        <p:cTn id="42" dur="1000" fill="hold"/>
                                        <p:tgtEl>
                                          <p:spTgt spid="59395">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5939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EA475A8-585B-40F5-883B-9CB7F36B482B}"/>
              </a:ext>
            </a:extLst>
          </p:cNvPr>
          <p:cNvSpPr>
            <a:spLocks noGrp="1" noChangeArrowheads="1"/>
          </p:cNvSpPr>
          <p:nvPr>
            <p:ph type="title"/>
          </p:nvPr>
        </p:nvSpPr>
        <p:spPr/>
        <p:txBody>
          <a:bodyPr/>
          <a:lstStyle/>
          <a:p>
            <a:r>
              <a:rPr lang="en-US" altLang="zh-CN">
                <a:ea typeface="宋体" panose="02010600030101010101" pitchFamily="2" charset="-122"/>
              </a:rPr>
              <a:t>(1) Collision Detection</a:t>
            </a:r>
          </a:p>
        </p:txBody>
      </p:sp>
      <p:pic>
        <p:nvPicPr>
          <p:cNvPr id="60419" name="Picture 3" descr="ssv">
            <a:extLst>
              <a:ext uri="{FF2B5EF4-FFF2-40B4-BE49-F238E27FC236}">
                <a16:creationId xmlns:a16="http://schemas.microsoft.com/office/drawing/2014/main" id="{2A8D14AA-F100-431F-81DE-DD413AE2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675" y="2590800"/>
            <a:ext cx="435927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4">
            <a:extLst>
              <a:ext uri="{FF2B5EF4-FFF2-40B4-BE49-F238E27FC236}">
                <a16:creationId xmlns:a16="http://schemas.microsoft.com/office/drawing/2014/main" id="{16F9A923-412B-4EEC-886E-D6E67B08AC72}"/>
              </a:ext>
            </a:extLst>
          </p:cNvPr>
          <p:cNvSpPr>
            <a:spLocks noChangeArrowheads="1"/>
          </p:cNvSpPr>
          <p:nvPr/>
        </p:nvSpPr>
        <p:spPr bwMode="auto">
          <a:xfrm>
            <a:off x="457200" y="1243013"/>
            <a:ext cx="5532438"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en-US" altLang="zh-CN" sz="2800" b="1" i="1">
                <a:latin typeface="Times New Roman" panose="02020603050405020304" pitchFamily="18" charset="0"/>
              </a:rPr>
              <a:t>Swept Sphere Volumes</a:t>
            </a:r>
            <a:r>
              <a:rPr lang="en-US" altLang="zh-CN" sz="2800" b="1">
                <a:latin typeface="Times New Roman" panose="02020603050405020304" pitchFamily="18" charset="0"/>
              </a:rPr>
              <a:t> (</a:t>
            </a:r>
            <a:r>
              <a:rPr lang="en-US" altLang="zh-CN" sz="2800" b="1">
                <a:solidFill>
                  <a:srgbClr val="FF0000"/>
                </a:solidFill>
                <a:latin typeface="Times New Roman" panose="02020603050405020304" pitchFamily="18" charset="0"/>
              </a:rPr>
              <a:t>SSVs</a:t>
            </a:r>
            <a:r>
              <a:rPr lang="en-US" altLang="zh-CN" sz="2800" b="1">
                <a:latin typeface="Times New Roman" panose="02020603050405020304" pitchFamily="18" charset="0"/>
              </a:rPr>
              <a:t>) </a:t>
            </a:r>
            <a:r>
              <a:rPr lang="en-US" altLang="zh-CN" sz="2400" b="1">
                <a:latin typeface="Times New Roman" panose="02020603050405020304" pitchFamily="18" charset="0"/>
              </a:rPr>
              <a:t>[Larsen et al. 1999] </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800" b="1">
                <a:latin typeface="Times New Roman" panose="02020603050405020304" pitchFamily="18" charset="0"/>
              </a:rPr>
              <a:t>Bounding volumes to encapsulate hair</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800" b="1">
                <a:latin typeface="Times New Roman" panose="02020603050405020304" pitchFamily="18" charset="0"/>
              </a:rPr>
              <a:t>Shape closely matches each  LOD geometry</a:t>
            </a:r>
          </a:p>
        </p:txBody>
      </p:sp>
      <p:sp>
        <p:nvSpPr>
          <p:cNvPr id="60421" name="Rectangle 5">
            <a:extLst>
              <a:ext uri="{FF2B5EF4-FFF2-40B4-BE49-F238E27FC236}">
                <a16:creationId xmlns:a16="http://schemas.microsoft.com/office/drawing/2014/main" id="{5B350E2E-06B1-44C1-BF74-E4F20060BBD5}"/>
              </a:ext>
            </a:extLst>
          </p:cNvPr>
          <p:cNvSpPr>
            <a:spLocks noChangeArrowheads="1"/>
          </p:cNvSpPr>
          <p:nvPr/>
        </p:nvSpPr>
        <p:spPr bwMode="auto">
          <a:xfrm>
            <a:off x="503238" y="4922838"/>
            <a:ext cx="8297862"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7A8DCA"/>
              </a:buClr>
              <a:buSzPct val="100000"/>
              <a:buFont typeface="Wingdings" panose="05000000000000000000" pitchFamily="2" charset="2"/>
              <a:buChar char="Ø"/>
            </a:pPr>
            <a:r>
              <a:rPr lang="en-US" altLang="zh-CN" sz="2800" b="1" i="1">
                <a:latin typeface="Times New Roman" panose="02020603050405020304" pitchFamily="18" charset="0"/>
              </a:rPr>
              <a:t>Simple collision detection algorithm:  </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700" b="1">
                <a:latin typeface="Times New Roman" panose="02020603050405020304" pitchFamily="18" charset="0"/>
              </a:rPr>
              <a:t>Calculate distance between core shapes (line or rectangle)</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700" b="1">
                <a:latin typeface="Times New Roman" panose="02020603050405020304" pitchFamily="18" charset="0"/>
              </a:rPr>
              <a:t>Subtract appropriate offset (radius of each SSV)</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EF5055A-80B1-4478-B7F7-B645CAFB3968}"/>
              </a:ext>
            </a:extLst>
          </p:cNvPr>
          <p:cNvSpPr>
            <a:spLocks noGrp="1" noChangeArrowheads="1"/>
          </p:cNvSpPr>
          <p:nvPr>
            <p:ph type="title"/>
          </p:nvPr>
        </p:nvSpPr>
        <p:spPr/>
        <p:txBody>
          <a:bodyPr/>
          <a:lstStyle/>
          <a:p>
            <a:r>
              <a:rPr lang="en-US" altLang="zh-CN" sz="4500">
                <a:ea typeface="宋体" panose="02010600030101010101" pitchFamily="2" charset="-122"/>
              </a:rPr>
              <a:t>(2) Hair-Hair Interactions</a:t>
            </a:r>
          </a:p>
        </p:txBody>
      </p:sp>
      <p:sp>
        <p:nvSpPr>
          <p:cNvPr id="61443" name="Rectangle 3">
            <a:extLst>
              <a:ext uri="{FF2B5EF4-FFF2-40B4-BE49-F238E27FC236}">
                <a16:creationId xmlns:a16="http://schemas.microsoft.com/office/drawing/2014/main" id="{CD0E39B6-F89B-4473-9962-A071312832CD}"/>
              </a:ext>
            </a:extLst>
          </p:cNvPr>
          <p:cNvSpPr>
            <a:spLocks noGrp="1" noChangeArrowheads="1"/>
          </p:cNvSpPr>
          <p:nvPr>
            <p:ph type="body" idx="1"/>
          </p:nvPr>
        </p:nvSpPr>
        <p:spPr bwMode="auto">
          <a:xfrm>
            <a:off x="671513" y="1171575"/>
            <a:ext cx="8858250" cy="474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dirty="0">
                <a:ea typeface="宋体" panose="02010600030101010101" pitchFamily="2" charset="-122"/>
              </a:rPr>
              <a:t>Use </a:t>
            </a:r>
            <a:r>
              <a:rPr lang="en-US" altLang="zh-CN" dirty="0">
                <a:solidFill>
                  <a:srgbClr val="C00000"/>
                </a:solidFill>
                <a:ea typeface="宋体" panose="02010600030101010101" pitchFamily="2" charset="-122"/>
              </a:rPr>
              <a:t>spatial decomposition </a:t>
            </a:r>
            <a:r>
              <a:rPr lang="en-US" altLang="zh-CN" dirty="0">
                <a:ea typeface="宋体" panose="02010600030101010101" pitchFamily="2" charset="-122"/>
              </a:rPr>
              <a:t>– Only test sections of hair near each other</a:t>
            </a:r>
          </a:p>
          <a:p>
            <a:endParaRPr lang="en-US" altLang="zh-CN" sz="1300" dirty="0">
              <a:ea typeface="宋体" panose="02010600030101010101" pitchFamily="2" charset="-122"/>
            </a:endParaRPr>
          </a:p>
          <a:p>
            <a:r>
              <a:rPr lang="en-US" altLang="zh-CN" dirty="0">
                <a:ea typeface="宋体" panose="02010600030101010101" pitchFamily="2" charset="-122"/>
              </a:rPr>
              <a:t>Compute overlap between two SSVs</a:t>
            </a:r>
          </a:p>
          <a:p>
            <a:endParaRPr lang="en-US" altLang="zh-CN" sz="1300" dirty="0">
              <a:ea typeface="宋体" panose="02010600030101010101" pitchFamily="2" charset="-122"/>
            </a:endParaRPr>
          </a:p>
          <a:p>
            <a:r>
              <a:rPr lang="en-US" altLang="zh-CN" dirty="0">
                <a:ea typeface="宋体" panose="02010600030101010101" pitchFamily="2" charset="-122"/>
              </a:rPr>
              <a:t>Use orientations of SSVs to determine response</a:t>
            </a:r>
          </a:p>
          <a:p>
            <a:pPr lvl="1"/>
            <a:r>
              <a:rPr lang="en-US" altLang="zh-CN" dirty="0">
                <a:solidFill>
                  <a:srgbClr val="FF0000"/>
                </a:solidFill>
                <a:ea typeface="宋体" panose="02010600030101010101" pitchFamily="2" charset="-122"/>
              </a:rPr>
              <a:t>Near Parallel</a:t>
            </a:r>
            <a:r>
              <a:rPr lang="en-US" altLang="zh-CN" dirty="0">
                <a:solidFill>
                  <a:srgbClr val="800000"/>
                </a:solidFill>
                <a:ea typeface="宋体" panose="02010600030101010101" pitchFamily="2" charset="-122"/>
              </a:rPr>
              <a:t>: </a:t>
            </a:r>
            <a:r>
              <a:rPr lang="en-US" altLang="zh-CN" dirty="0">
                <a:ea typeface="宋体" panose="02010600030101010101" pitchFamily="2" charset="-122"/>
              </a:rPr>
              <a:t>Average </a:t>
            </a:r>
            <a:r>
              <a:rPr lang="en-US" altLang="zh-CN" dirty="0" err="1">
                <a:ea typeface="宋体" panose="02010600030101010101" pitchFamily="2" charset="-122"/>
              </a:rPr>
              <a:t>velocites</a:t>
            </a:r>
            <a:endParaRPr lang="en-US" altLang="zh-CN" dirty="0">
              <a:ea typeface="宋体" panose="02010600030101010101" pitchFamily="2" charset="-122"/>
            </a:endParaRPr>
          </a:p>
          <a:p>
            <a:pPr lvl="1"/>
            <a:r>
              <a:rPr lang="en-US" altLang="zh-CN" dirty="0">
                <a:solidFill>
                  <a:srgbClr val="FF0000"/>
                </a:solidFill>
                <a:ea typeface="宋体" panose="02010600030101010101" pitchFamily="2" charset="-122"/>
              </a:rPr>
              <a:t>Else</a:t>
            </a:r>
            <a:r>
              <a:rPr lang="en-US" altLang="zh-CN" dirty="0">
                <a:solidFill>
                  <a:srgbClr val="800000"/>
                </a:solidFill>
                <a:ea typeface="宋体" panose="02010600030101010101" pitchFamily="2" charset="-122"/>
              </a:rPr>
              <a:t>: </a:t>
            </a:r>
            <a:r>
              <a:rPr lang="en-US" altLang="zh-CN" dirty="0">
                <a:ea typeface="宋体" panose="02010600030101010101" pitchFamily="2" charset="-122"/>
              </a:rPr>
              <a:t>Push apart SSVs based on overlap and average </a:t>
            </a:r>
            <a:r>
              <a:rPr lang="en-US" altLang="zh-CN" dirty="0" err="1">
                <a:ea typeface="宋体" panose="02010600030101010101" pitchFamily="2" charset="-122"/>
              </a:rPr>
              <a:t>velocites</a:t>
            </a:r>
            <a:endParaRPr lang="en-US" altLang="zh-CN"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fade">
                                      <p:cBhvr>
                                        <p:cTn id="7" dur="1000"/>
                                        <p:tgtEl>
                                          <p:spTgt spid="61443">
                                            <p:txEl>
                                              <p:pRg st="0" end="0"/>
                                            </p:txEl>
                                          </p:spTgt>
                                        </p:tgtEl>
                                      </p:cBhvr>
                                    </p:animEffect>
                                    <p:anim calcmode="lin" valueType="num">
                                      <p:cBhvr>
                                        <p:cTn id="8" dur="10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1443">
                                            <p:txEl>
                                              <p:pRg st="2" end="2"/>
                                            </p:txEl>
                                          </p:spTgt>
                                        </p:tgtEl>
                                        <p:attrNameLst>
                                          <p:attrName>style.visibility</p:attrName>
                                        </p:attrNameLst>
                                      </p:cBhvr>
                                      <p:to>
                                        <p:strVal val="visible"/>
                                      </p:to>
                                    </p:set>
                                    <p:animEffect transition="in" filter="fade">
                                      <p:cBhvr>
                                        <p:cTn id="14" dur="1000"/>
                                        <p:tgtEl>
                                          <p:spTgt spid="61443">
                                            <p:txEl>
                                              <p:pRg st="2" end="2"/>
                                            </p:txEl>
                                          </p:spTgt>
                                        </p:tgtEl>
                                      </p:cBhvr>
                                    </p:animEffect>
                                    <p:anim calcmode="lin" valueType="num">
                                      <p:cBhvr>
                                        <p:cTn id="15" dur="10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14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1443">
                                            <p:txEl>
                                              <p:pRg st="4" end="4"/>
                                            </p:txEl>
                                          </p:spTgt>
                                        </p:tgtEl>
                                        <p:attrNameLst>
                                          <p:attrName>style.visibility</p:attrName>
                                        </p:attrNameLst>
                                      </p:cBhvr>
                                      <p:to>
                                        <p:strVal val="visible"/>
                                      </p:to>
                                    </p:set>
                                    <p:animEffect transition="in" filter="fade">
                                      <p:cBhvr>
                                        <p:cTn id="21" dur="1000"/>
                                        <p:tgtEl>
                                          <p:spTgt spid="61443">
                                            <p:txEl>
                                              <p:pRg st="4" end="4"/>
                                            </p:txEl>
                                          </p:spTgt>
                                        </p:tgtEl>
                                      </p:cBhvr>
                                    </p:animEffect>
                                    <p:anim calcmode="lin" valueType="num">
                                      <p:cBhvr>
                                        <p:cTn id="22" dur="10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144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443">
                                            <p:txEl>
                                              <p:pRg st="5" end="5"/>
                                            </p:txEl>
                                          </p:spTgt>
                                        </p:tgtEl>
                                        <p:attrNameLst>
                                          <p:attrName>style.visibility</p:attrName>
                                        </p:attrNameLst>
                                      </p:cBhvr>
                                      <p:to>
                                        <p:strVal val="visible"/>
                                      </p:to>
                                    </p:set>
                                    <p:animEffect transition="in" filter="fade">
                                      <p:cBhvr>
                                        <p:cTn id="26" dur="1000"/>
                                        <p:tgtEl>
                                          <p:spTgt spid="61443">
                                            <p:txEl>
                                              <p:pRg st="5" end="5"/>
                                            </p:txEl>
                                          </p:spTgt>
                                        </p:tgtEl>
                                      </p:cBhvr>
                                    </p:animEffect>
                                    <p:anim calcmode="lin" valueType="num">
                                      <p:cBhvr>
                                        <p:cTn id="27" dur="1000" fill="hold"/>
                                        <p:tgtEl>
                                          <p:spTgt spid="6144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144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1443">
                                            <p:txEl>
                                              <p:pRg st="6" end="6"/>
                                            </p:txEl>
                                          </p:spTgt>
                                        </p:tgtEl>
                                        <p:attrNameLst>
                                          <p:attrName>style.visibility</p:attrName>
                                        </p:attrNameLst>
                                      </p:cBhvr>
                                      <p:to>
                                        <p:strVal val="visible"/>
                                      </p:to>
                                    </p:set>
                                    <p:animEffect transition="in" filter="fade">
                                      <p:cBhvr>
                                        <p:cTn id="31" dur="1000"/>
                                        <p:tgtEl>
                                          <p:spTgt spid="61443">
                                            <p:txEl>
                                              <p:pRg st="6" end="6"/>
                                            </p:txEl>
                                          </p:spTgt>
                                        </p:tgtEl>
                                      </p:cBhvr>
                                    </p:animEffect>
                                    <p:anim calcmode="lin" valueType="num">
                                      <p:cBhvr>
                                        <p:cTn id="32" dur="1000" fill="hold"/>
                                        <p:tgtEl>
                                          <p:spTgt spid="6144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144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467ACF8B-7072-4B17-9A13-BCE50C5FC7B7}"/>
              </a:ext>
            </a:extLst>
          </p:cNvPr>
          <p:cNvSpPr>
            <a:spLocks noGrp="1" noChangeArrowheads="1"/>
          </p:cNvSpPr>
          <p:nvPr>
            <p:ph type="title"/>
          </p:nvPr>
        </p:nvSpPr>
        <p:spPr/>
        <p:txBody>
          <a:bodyPr/>
          <a:lstStyle/>
          <a:p>
            <a:r>
              <a:rPr lang="en-US" altLang="zh-CN" sz="4500">
                <a:ea typeface="宋体" panose="02010600030101010101" pitchFamily="2" charset="-122"/>
              </a:rPr>
              <a:t>(2) Hair-Hair Interactions</a:t>
            </a:r>
          </a:p>
        </p:txBody>
      </p:sp>
      <p:graphicFrame>
        <p:nvGraphicFramePr>
          <p:cNvPr id="12290" name="Object 2">
            <a:extLst>
              <a:ext uri="{FF2B5EF4-FFF2-40B4-BE49-F238E27FC236}">
                <a16:creationId xmlns:a16="http://schemas.microsoft.com/office/drawing/2014/main" id="{8C518DAB-66E1-4CA3-916C-0F383583EDFD}"/>
              </a:ext>
            </a:extLst>
          </p:cNvPr>
          <p:cNvGraphicFramePr>
            <a:graphicFrameLocks noGrp="1" noChangeAspect="1"/>
          </p:cNvGraphicFramePr>
          <p:nvPr>
            <p:ph idx="1"/>
          </p:nvPr>
        </p:nvGraphicFramePr>
        <p:xfrm>
          <a:off x="1100138" y="1385888"/>
          <a:ext cx="7767637" cy="5135562"/>
        </p:xfrm>
        <a:graphic>
          <a:graphicData uri="http://schemas.openxmlformats.org/presentationml/2006/ole">
            <mc:AlternateContent xmlns:mc="http://schemas.openxmlformats.org/markup-compatibility/2006">
              <mc:Choice xmlns:v="urn:schemas-microsoft-com:vml" Requires="v">
                <p:oleObj name="Image" r:id="rId3" imgW="7624426" imgH="4892340" progId="Photoshop.Image.5">
                  <p:embed/>
                </p:oleObj>
              </mc:Choice>
              <mc:Fallback>
                <p:oleObj name="Image" r:id="rId3" imgW="7624426" imgH="4892340" progId="Photoshop.Image.5">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38" y="1385888"/>
                        <a:ext cx="7767637" cy="513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FD96F37-6AB0-4ACA-9CCF-E2D96D3C0F36}"/>
              </a:ext>
            </a:extLst>
          </p:cNvPr>
          <p:cNvSpPr>
            <a:spLocks noGrp="1" noChangeArrowheads="1"/>
          </p:cNvSpPr>
          <p:nvPr>
            <p:ph type="title"/>
          </p:nvPr>
        </p:nvSpPr>
        <p:spPr/>
        <p:txBody>
          <a:bodyPr/>
          <a:lstStyle/>
          <a:p>
            <a:r>
              <a:rPr lang="en-US" altLang="zh-CN" sz="4500">
                <a:ea typeface="宋体" panose="02010600030101010101" pitchFamily="2" charset="-122"/>
              </a:rPr>
              <a:t>(3) Hair-Object Interactions</a:t>
            </a:r>
          </a:p>
        </p:txBody>
      </p:sp>
      <p:sp>
        <p:nvSpPr>
          <p:cNvPr id="62467" name="Rectangle 3">
            <a:extLst>
              <a:ext uri="{FF2B5EF4-FFF2-40B4-BE49-F238E27FC236}">
                <a16:creationId xmlns:a16="http://schemas.microsoft.com/office/drawing/2014/main" id="{D46888E4-3CF4-4A2C-A7DC-F292A93DEBB3}"/>
              </a:ext>
            </a:extLst>
          </p:cNvPr>
          <p:cNvSpPr>
            <a:spLocks noGrp="1" noChangeArrowheads="1"/>
          </p:cNvSpPr>
          <p:nvPr>
            <p:ph type="body" idx="1"/>
          </p:nvPr>
        </p:nvSpPr>
        <p:spPr bwMode="auto">
          <a:xfrm>
            <a:off x="671513" y="1171575"/>
            <a:ext cx="8858250" cy="5289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Occurs when hair interacts with body/head</a:t>
            </a:r>
          </a:p>
          <a:p>
            <a:pPr lvl="1"/>
            <a:r>
              <a:rPr lang="en-US" altLang="zh-CN" dirty="0">
                <a:ea typeface="宋体" panose="02010600030101010101" pitchFamily="2" charset="-122"/>
              </a:rPr>
              <a:t>Impenetrable object</a:t>
            </a:r>
          </a:p>
          <a:p>
            <a:pPr lvl="1"/>
            <a:endParaRPr lang="en-US" altLang="zh-CN" sz="900" dirty="0">
              <a:ea typeface="宋体" panose="02010600030101010101" pitchFamily="2" charset="-122"/>
            </a:endParaRPr>
          </a:p>
          <a:p>
            <a:r>
              <a:rPr lang="en-US" altLang="zh-CN" dirty="0">
                <a:ea typeface="宋体" panose="02010600030101010101" pitchFamily="2" charset="-122"/>
              </a:rPr>
              <a:t>Encapsulate object with bounding volume hierarchy (BVH) of SSVs</a:t>
            </a:r>
          </a:p>
          <a:p>
            <a:pPr lvl="1"/>
            <a:r>
              <a:rPr lang="en-US" altLang="zh-CN" dirty="0">
                <a:ea typeface="宋体" panose="02010600030101010101" pitchFamily="2" charset="-122"/>
              </a:rPr>
              <a:t>Recursively test hair SSV against BVH</a:t>
            </a:r>
          </a:p>
          <a:p>
            <a:pPr lvl="1"/>
            <a:endParaRPr lang="en-US" altLang="zh-CN" sz="900" dirty="0">
              <a:ea typeface="宋体" panose="02010600030101010101" pitchFamily="2" charset="-122"/>
            </a:endParaRPr>
          </a:p>
          <a:p>
            <a:r>
              <a:rPr lang="en-US" altLang="zh-CN" dirty="0">
                <a:ea typeface="宋体" panose="02010600030101010101" pitchFamily="2" charset="-122"/>
              </a:rPr>
              <a:t>When collision occurs</a:t>
            </a:r>
          </a:p>
          <a:p>
            <a:pPr lvl="1"/>
            <a:r>
              <a:rPr lang="en-US" altLang="zh-CN" dirty="0">
                <a:ea typeface="宋体" panose="02010600030101010101" pitchFamily="2" charset="-122"/>
              </a:rPr>
              <a:t>Move section of hair outside of object</a:t>
            </a:r>
          </a:p>
          <a:p>
            <a:pPr lvl="1"/>
            <a:r>
              <a:rPr lang="en-US" altLang="zh-CN" dirty="0">
                <a:ea typeface="宋体" panose="02010600030101010101" pitchFamily="2" charset="-122"/>
              </a:rPr>
              <a:t>Set velocity of hair in direction of object to zero</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fade">
                                      <p:cBhvr>
                                        <p:cTn id="7" dur="1000"/>
                                        <p:tgtEl>
                                          <p:spTgt spid="62467">
                                            <p:txEl>
                                              <p:pRg st="0" end="0"/>
                                            </p:txEl>
                                          </p:spTgt>
                                        </p:tgtEl>
                                      </p:cBhvr>
                                    </p:animEffect>
                                    <p:anim calcmode="lin" valueType="num">
                                      <p:cBhvr>
                                        <p:cTn id="8" dur="10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24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1000"/>
                                        <p:tgtEl>
                                          <p:spTgt spid="62467">
                                            <p:txEl>
                                              <p:pRg st="1" end="1"/>
                                            </p:txEl>
                                          </p:spTgt>
                                        </p:tgtEl>
                                      </p:cBhvr>
                                    </p:animEffect>
                                    <p:anim calcmode="lin" valueType="num">
                                      <p:cBhvr>
                                        <p:cTn id="13" dur="10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24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animEffect transition="in" filter="fade">
                                      <p:cBhvr>
                                        <p:cTn id="19" dur="1000"/>
                                        <p:tgtEl>
                                          <p:spTgt spid="62467">
                                            <p:txEl>
                                              <p:pRg st="3" end="3"/>
                                            </p:txEl>
                                          </p:spTgt>
                                        </p:tgtEl>
                                      </p:cBhvr>
                                    </p:animEffect>
                                    <p:anim calcmode="lin" valueType="num">
                                      <p:cBhvr>
                                        <p:cTn id="20" dur="1000" fill="hold"/>
                                        <p:tgtEl>
                                          <p:spTgt spid="6246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2467">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467">
                                            <p:txEl>
                                              <p:pRg st="4" end="4"/>
                                            </p:txEl>
                                          </p:spTgt>
                                        </p:tgtEl>
                                        <p:attrNameLst>
                                          <p:attrName>style.visibility</p:attrName>
                                        </p:attrNameLst>
                                      </p:cBhvr>
                                      <p:to>
                                        <p:strVal val="visible"/>
                                      </p:to>
                                    </p:set>
                                    <p:animEffect transition="in" filter="fade">
                                      <p:cBhvr>
                                        <p:cTn id="24" dur="1000"/>
                                        <p:tgtEl>
                                          <p:spTgt spid="62467">
                                            <p:txEl>
                                              <p:pRg st="4" end="4"/>
                                            </p:txEl>
                                          </p:spTgt>
                                        </p:tgtEl>
                                      </p:cBhvr>
                                    </p:animEffect>
                                    <p:anim calcmode="lin" valueType="num">
                                      <p:cBhvr>
                                        <p:cTn id="25" dur="1000" fill="hold"/>
                                        <p:tgtEl>
                                          <p:spTgt spid="6246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24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2467">
                                            <p:txEl>
                                              <p:pRg st="6" end="6"/>
                                            </p:txEl>
                                          </p:spTgt>
                                        </p:tgtEl>
                                        <p:attrNameLst>
                                          <p:attrName>style.visibility</p:attrName>
                                        </p:attrNameLst>
                                      </p:cBhvr>
                                      <p:to>
                                        <p:strVal val="visible"/>
                                      </p:to>
                                    </p:set>
                                    <p:animEffect transition="in" filter="fade">
                                      <p:cBhvr>
                                        <p:cTn id="31" dur="1000"/>
                                        <p:tgtEl>
                                          <p:spTgt spid="62467">
                                            <p:txEl>
                                              <p:pRg st="6" end="6"/>
                                            </p:txEl>
                                          </p:spTgt>
                                        </p:tgtEl>
                                      </p:cBhvr>
                                    </p:animEffect>
                                    <p:anim calcmode="lin" valueType="num">
                                      <p:cBhvr>
                                        <p:cTn id="32" dur="1000" fill="hold"/>
                                        <p:tgtEl>
                                          <p:spTgt spid="6246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2467">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2467">
                                            <p:txEl>
                                              <p:pRg st="7" end="7"/>
                                            </p:txEl>
                                          </p:spTgt>
                                        </p:tgtEl>
                                        <p:attrNameLst>
                                          <p:attrName>style.visibility</p:attrName>
                                        </p:attrNameLst>
                                      </p:cBhvr>
                                      <p:to>
                                        <p:strVal val="visible"/>
                                      </p:to>
                                    </p:set>
                                    <p:animEffect transition="in" filter="fade">
                                      <p:cBhvr>
                                        <p:cTn id="36" dur="1000"/>
                                        <p:tgtEl>
                                          <p:spTgt spid="62467">
                                            <p:txEl>
                                              <p:pRg st="7" end="7"/>
                                            </p:txEl>
                                          </p:spTgt>
                                        </p:tgtEl>
                                      </p:cBhvr>
                                    </p:animEffect>
                                    <p:anim calcmode="lin" valueType="num">
                                      <p:cBhvr>
                                        <p:cTn id="37" dur="1000" fill="hold"/>
                                        <p:tgtEl>
                                          <p:spTgt spid="62467">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2467">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2467">
                                            <p:txEl>
                                              <p:pRg st="8" end="8"/>
                                            </p:txEl>
                                          </p:spTgt>
                                        </p:tgtEl>
                                        <p:attrNameLst>
                                          <p:attrName>style.visibility</p:attrName>
                                        </p:attrNameLst>
                                      </p:cBhvr>
                                      <p:to>
                                        <p:strVal val="visible"/>
                                      </p:to>
                                    </p:set>
                                    <p:animEffect transition="in" filter="fade">
                                      <p:cBhvr>
                                        <p:cTn id="41" dur="1000"/>
                                        <p:tgtEl>
                                          <p:spTgt spid="62467">
                                            <p:txEl>
                                              <p:pRg st="8" end="8"/>
                                            </p:txEl>
                                          </p:spTgt>
                                        </p:tgtEl>
                                      </p:cBhvr>
                                    </p:animEffect>
                                    <p:anim calcmode="lin" valueType="num">
                                      <p:cBhvr>
                                        <p:cTn id="42" dur="1000" fill="hold"/>
                                        <p:tgtEl>
                                          <p:spTgt spid="62467">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6246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2BD1B6B-8777-47AF-A118-F87FB5D3AB4E}"/>
              </a:ext>
            </a:extLst>
          </p:cNvPr>
          <p:cNvSpPr>
            <a:spLocks noGrp="1" noChangeArrowheads="1"/>
          </p:cNvSpPr>
          <p:nvPr>
            <p:ph type="title"/>
          </p:nvPr>
        </p:nvSpPr>
        <p:spPr/>
        <p:txBody>
          <a:bodyPr/>
          <a:lstStyle/>
          <a:p>
            <a:r>
              <a:rPr lang="en-US" altLang="zh-CN">
                <a:ea typeface="宋体" panose="02010600030101010101" pitchFamily="2" charset="-122"/>
              </a:rPr>
              <a:t>5.5.7 Runtime Selection</a:t>
            </a:r>
          </a:p>
        </p:txBody>
      </p:sp>
      <p:sp>
        <p:nvSpPr>
          <p:cNvPr id="63491" name="Rectangle 3">
            <a:extLst>
              <a:ext uri="{FF2B5EF4-FFF2-40B4-BE49-F238E27FC236}">
                <a16:creationId xmlns:a16="http://schemas.microsoft.com/office/drawing/2014/main" id="{6414398F-D50D-43A7-831D-A45FFB15F71F}"/>
              </a:ext>
            </a:extLst>
          </p:cNvPr>
          <p:cNvSpPr>
            <a:spLocks noGrp="1" noChangeArrowheads="1"/>
          </p:cNvSpPr>
          <p:nvPr>
            <p:ph type="body" idx="1"/>
          </p:nvPr>
        </p:nvSpPr>
        <p:spPr bwMode="auto">
          <a:xfrm>
            <a:off x="600075" y="1243013"/>
            <a:ext cx="9001125" cy="5535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Put more computational resources on hairs that are most important to viewer</a:t>
            </a:r>
          </a:p>
          <a:p>
            <a:pPr lvl="1"/>
            <a:r>
              <a:rPr lang="en-US" altLang="zh-CN" dirty="0">
                <a:ea typeface="宋体" panose="02010600030101010101" pitchFamily="2" charset="-122"/>
              </a:rPr>
              <a:t>Visibility</a:t>
            </a:r>
          </a:p>
          <a:p>
            <a:pPr lvl="1"/>
            <a:r>
              <a:rPr lang="en-US" altLang="zh-CN" dirty="0">
                <a:ea typeface="宋体" panose="02010600030101010101" pitchFamily="2" charset="-122"/>
              </a:rPr>
              <a:t>Viewing Distance</a:t>
            </a:r>
          </a:p>
          <a:p>
            <a:pPr lvl="1"/>
            <a:r>
              <a:rPr lang="en-US" altLang="zh-CN" dirty="0">
                <a:ea typeface="宋体" panose="02010600030101010101" pitchFamily="2" charset="-122"/>
              </a:rPr>
              <a:t>Hair Motion</a:t>
            </a:r>
          </a:p>
          <a:p>
            <a:pPr lvl="1"/>
            <a:endParaRPr lang="en-US" altLang="zh-CN" sz="1300" dirty="0">
              <a:ea typeface="宋体" panose="02010600030101010101" pitchFamily="2" charset="-122"/>
            </a:endParaRPr>
          </a:p>
          <a:p>
            <a:r>
              <a:rPr lang="en-US" altLang="zh-CN" dirty="0">
                <a:ea typeface="宋体" panose="02010600030101010101" pitchFamily="2" charset="-122"/>
              </a:rPr>
              <a:t>Entire head of hair is using combination of different hair </a:t>
            </a:r>
            <a:r>
              <a:rPr lang="en-US" altLang="zh-CN" dirty="0">
                <a:solidFill>
                  <a:srgbClr val="FF0000"/>
                </a:solidFill>
                <a:ea typeface="宋体" panose="02010600030101010101" pitchFamily="2" charset="-122"/>
              </a:rPr>
              <a:t>resolutions</a:t>
            </a:r>
            <a:r>
              <a:rPr lang="en-US" altLang="zh-CN" dirty="0">
                <a:ea typeface="宋体" panose="02010600030101010101" pitchFamily="2" charset="-122"/>
              </a:rPr>
              <a:t> at any given point</a:t>
            </a:r>
          </a:p>
          <a:p>
            <a:pPr lvl="1"/>
            <a:r>
              <a:rPr lang="en-US" altLang="zh-CN" dirty="0">
                <a:ea typeface="宋体" panose="02010600030101010101" pitchFamily="2" charset="-122"/>
              </a:rPr>
              <a:t>Add more detail or simplify at any time on any position on head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fade">
                                      <p:cBhvr>
                                        <p:cTn id="7" dur="1000"/>
                                        <p:tgtEl>
                                          <p:spTgt spid="63491">
                                            <p:txEl>
                                              <p:pRg st="0" end="0"/>
                                            </p:txEl>
                                          </p:spTgt>
                                        </p:tgtEl>
                                      </p:cBhvr>
                                    </p:animEffect>
                                    <p:anim calcmode="lin" valueType="num">
                                      <p:cBhvr>
                                        <p:cTn id="8" dur="1000" fill="hold"/>
                                        <p:tgtEl>
                                          <p:spTgt spid="634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349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fade">
                                      <p:cBhvr>
                                        <p:cTn id="12" dur="1000"/>
                                        <p:tgtEl>
                                          <p:spTgt spid="63491">
                                            <p:txEl>
                                              <p:pRg st="1" end="1"/>
                                            </p:txEl>
                                          </p:spTgt>
                                        </p:tgtEl>
                                      </p:cBhvr>
                                    </p:animEffect>
                                    <p:anim calcmode="lin" valueType="num">
                                      <p:cBhvr>
                                        <p:cTn id="13" dur="1000" fill="hold"/>
                                        <p:tgtEl>
                                          <p:spTgt spid="6349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349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fade">
                                      <p:cBhvr>
                                        <p:cTn id="17" dur="1000"/>
                                        <p:tgtEl>
                                          <p:spTgt spid="63491">
                                            <p:txEl>
                                              <p:pRg st="2" end="2"/>
                                            </p:txEl>
                                          </p:spTgt>
                                        </p:tgtEl>
                                      </p:cBhvr>
                                    </p:animEffect>
                                    <p:anim calcmode="lin" valueType="num">
                                      <p:cBhvr>
                                        <p:cTn id="18" dur="1000" fill="hold"/>
                                        <p:tgtEl>
                                          <p:spTgt spid="6349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349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fade">
                                      <p:cBhvr>
                                        <p:cTn id="22" dur="1000"/>
                                        <p:tgtEl>
                                          <p:spTgt spid="63491">
                                            <p:txEl>
                                              <p:pRg st="3" end="3"/>
                                            </p:txEl>
                                          </p:spTgt>
                                        </p:tgtEl>
                                      </p:cBhvr>
                                    </p:animEffect>
                                    <p:anim calcmode="lin" valueType="num">
                                      <p:cBhvr>
                                        <p:cTn id="23" dur="1000" fill="hold"/>
                                        <p:tgtEl>
                                          <p:spTgt spid="6349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34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3491">
                                            <p:txEl>
                                              <p:pRg st="5" end="5"/>
                                            </p:txEl>
                                          </p:spTgt>
                                        </p:tgtEl>
                                        <p:attrNameLst>
                                          <p:attrName>style.visibility</p:attrName>
                                        </p:attrNameLst>
                                      </p:cBhvr>
                                      <p:to>
                                        <p:strVal val="visible"/>
                                      </p:to>
                                    </p:set>
                                    <p:animEffect transition="in" filter="fade">
                                      <p:cBhvr>
                                        <p:cTn id="29" dur="1000"/>
                                        <p:tgtEl>
                                          <p:spTgt spid="63491">
                                            <p:txEl>
                                              <p:pRg st="5" end="5"/>
                                            </p:txEl>
                                          </p:spTgt>
                                        </p:tgtEl>
                                      </p:cBhvr>
                                    </p:animEffect>
                                    <p:anim calcmode="lin" valueType="num">
                                      <p:cBhvr>
                                        <p:cTn id="30" dur="1000" fill="hold"/>
                                        <p:tgtEl>
                                          <p:spTgt spid="63491">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3491">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3491">
                                            <p:txEl>
                                              <p:pRg st="6" end="6"/>
                                            </p:txEl>
                                          </p:spTgt>
                                        </p:tgtEl>
                                        <p:attrNameLst>
                                          <p:attrName>style.visibility</p:attrName>
                                        </p:attrNameLst>
                                      </p:cBhvr>
                                      <p:to>
                                        <p:strVal val="visible"/>
                                      </p:to>
                                    </p:set>
                                    <p:animEffect transition="in" filter="fade">
                                      <p:cBhvr>
                                        <p:cTn id="34" dur="1000"/>
                                        <p:tgtEl>
                                          <p:spTgt spid="63491">
                                            <p:txEl>
                                              <p:pRg st="6" end="6"/>
                                            </p:txEl>
                                          </p:spTgt>
                                        </p:tgtEl>
                                      </p:cBhvr>
                                    </p:animEffect>
                                    <p:anim calcmode="lin" valueType="num">
                                      <p:cBhvr>
                                        <p:cTn id="35" dur="1000" fill="hold"/>
                                        <p:tgtEl>
                                          <p:spTgt spid="63491">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349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A866AA3-CAAA-48B7-9950-28F430DC51E0}"/>
              </a:ext>
            </a:extLst>
          </p:cNvPr>
          <p:cNvSpPr>
            <a:spLocks noGrp="1" noChangeArrowheads="1"/>
          </p:cNvSpPr>
          <p:nvPr>
            <p:ph type="title"/>
          </p:nvPr>
        </p:nvSpPr>
        <p:spPr/>
        <p:txBody>
          <a:bodyPr/>
          <a:lstStyle/>
          <a:p>
            <a:r>
              <a:rPr lang="en-US" altLang="zh-CN">
                <a:ea typeface="宋体" panose="02010600030101010101" pitchFamily="2" charset="-122"/>
              </a:rPr>
              <a:t>(1) Visibility</a:t>
            </a:r>
          </a:p>
        </p:txBody>
      </p:sp>
      <p:sp>
        <p:nvSpPr>
          <p:cNvPr id="64515" name="Rectangle 3">
            <a:extLst>
              <a:ext uri="{FF2B5EF4-FFF2-40B4-BE49-F238E27FC236}">
                <a16:creationId xmlns:a16="http://schemas.microsoft.com/office/drawing/2014/main" id="{94DAB787-EA67-4010-BAB8-A00004302C93}"/>
              </a:ext>
            </a:extLst>
          </p:cNvPr>
          <p:cNvSpPr>
            <a:spLocks noGrp="1" noChangeArrowheads="1"/>
          </p:cNvSpPr>
          <p:nvPr>
            <p:ph type="body" idx="1"/>
          </p:nvPr>
        </p:nvSpPr>
        <p:spPr bwMode="auto">
          <a:xfrm>
            <a:off x="885825" y="1243013"/>
            <a:ext cx="8358188" cy="5326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Hair cannot be seen if:</a:t>
            </a:r>
          </a:p>
          <a:p>
            <a:pPr lvl="1"/>
            <a:r>
              <a:rPr lang="en-US" altLang="zh-CN" dirty="0">
                <a:ea typeface="宋体" panose="02010600030101010101" pitchFamily="2" charset="-122"/>
              </a:rPr>
              <a:t>Outside field of view of camera</a:t>
            </a:r>
          </a:p>
          <a:p>
            <a:pPr lvl="1"/>
            <a:r>
              <a:rPr lang="en-US" altLang="zh-CN" dirty="0">
                <a:ea typeface="宋体" panose="02010600030101010101" pitchFamily="2" charset="-122"/>
              </a:rPr>
              <a:t>Occluded by object in scene</a:t>
            </a:r>
          </a:p>
          <a:p>
            <a:pPr marL="1209675" lvl="2"/>
            <a:endParaRPr lang="en-US" altLang="zh-CN" sz="1000" dirty="0">
              <a:ea typeface="宋体" panose="02010600030101010101" pitchFamily="2" charset="-122"/>
            </a:endParaRPr>
          </a:p>
          <a:p>
            <a:r>
              <a:rPr lang="en-US" altLang="zh-CN" dirty="0">
                <a:ea typeface="宋体" panose="02010600030101010101" pitchFamily="2" charset="-122"/>
              </a:rPr>
              <a:t>Perform </a:t>
            </a:r>
            <a:r>
              <a:rPr lang="en-US" altLang="zh-CN" dirty="0">
                <a:solidFill>
                  <a:srgbClr val="FF0000"/>
                </a:solidFill>
                <a:ea typeface="宋体" panose="02010600030101010101" pitchFamily="2" charset="-122"/>
              </a:rPr>
              <a:t>simple occlusion tests </a:t>
            </a:r>
            <a:r>
              <a:rPr lang="en-US" altLang="zh-CN" dirty="0">
                <a:ea typeface="宋体" panose="02010600030101010101" pitchFamily="2" charset="-122"/>
              </a:rPr>
              <a:t>on hair to determine visibility</a:t>
            </a:r>
          </a:p>
          <a:p>
            <a:endParaRPr lang="en-US" altLang="zh-CN" sz="1000" dirty="0">
              <a:ea typeface="宋体" panose="02010600030101010101" pitchFamily="2" charset="-122"/>
            </a:endParaRPr>
          </a:p>
          <a:p>
            <a:r>
              <a:rPr lang="en-US" altLang="zh-CN" dirty="0">
                <a:ea typeface="宋体" panose="02010600030101010101" pitchFamily="2" charset="-122"/>
              </a:rPr>
              <a:t>If hair is not visible</a:t>
            </a:r>
          </a:p>
          <a:p>
            <a:pPr lvl="1"/>
            <a:r>
              <a:rPr lang="en-US" altLang="zh-CN" dirty="0">
                <a:ea typeface="宋体" panose="02010600030101010101" pitchFamily="2" charset="-122"/>
              </a:rPr>
              <a:t>Simulate hair as strips</a:t>
            </a:r>
          </a:p>
          <a:p>
            <a:pPr lvl="1"/>
            <a:r>
              <a:rPr lang="en-US" altLang="zh-CN" dirty="0">
                <a:ea typeface="宋体" panose="02010600030101010101" pitchFamily="2" charset="-122"/>
              </a:rPr>
              <a:t>Do not render hair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1000"/>
                                        <p:tgtEl>
                                          <p:spTgt spid="64515">
                                            <p:txEl>
                                              <p:pRg st="0" end="0"/>
                                            </p:txEl>
                                          </p:spTgt>
                                        </p:tgtEl>
                                      </p:cBhvr>
                                    </p:animEffect>
                                    <p:anim calcmode="lin" valueType="num">
                                      <p:cBhvr>
                                        <p:cTn id="8" dur="10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45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fade">
                                      <p:cBhvr>
                                        <p:cTn id="12" dur="1000"/>
                                        <p:tgtEl>
                                          <p:spTgt spid="64515">
                                            <p:txEl>
                                              <p:pRg st="1" end="1"/>
                                            </p:txEl>
                                          </p:spTgt>
                                        </p:tgtEl>
                                      </p:cBhvr>
                                    </p:animEffect>
                                    <p:anim calcmode="lin" valueType="num">
                                      <p:cBhvr>
                                        <p:cTn id="13" dur="10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45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515">
                                            <p:txEl>
                                              <p:pRg st="2" end="2"/>
                                            </p:txEl>
                                          </p:spTgt>
                                        </p:tgtEl>
                                        <p:attrNameLst>
                                          <p:attrName>style.visibility</p:attrName>
                                        </p:attrNameLst>
                                      </p:cBhvr>
                                      <p:to>
                                        <p:strVal val="visible"/>
                                      </p:to>
                                    </p:set>
                                    <p:animEffect transition="in" filter="fade">
                                      <p:cBhvr>
                                        <p:cTn id="17" dur="1000"/>
                                        <p:tgtEl>
                                          <p:spTgt spid="64515">
                                            <p:txEl>
                                              <p:pRg st="2" end="2"/>
                                            </p:txEl>
                                          </p:spTgt>
                                        </p:tgtEl>
                                      </p:cBhvr>
                                    </p:animEffect>
                                    <p:anim calcmode="lin" valueType="num">
                                      <p:cBhvr>
                                        <p:cTn id="18" dur="10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45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4515">
                                            <p:txEl>
                                              <p:pRg st="4" end="4"/>
                                            </p:txEl>
                                          </p:spTgt>
                                        </p:tgtEl>
                                        <p:attrNameLst>
                                          <p:attrName>style.visibility</p:attrName>
                                        </p:attrNameLst>
                                      </p:cBhvr>
                                      <p:to>
                                        <p:strVal val="visible"/>
                                      </p:to>
                                    </p:set>
                                    <p:animEffect transition="in" filter="fade">
                                      <p:cBhvr>
                                        <p:cTn id="24" dur="1000"/>
                                        <p:tgtEl>
                                          <p:spTgt spid="64515">
                                            <p:txEl>
                                              <p:pRg st="4" end="4"/>
                                            </p:txEl>
                                          </p:spTgt>
                                        </p:tgtEl>
                                      </p:cBhvr>
                                    </p:animEffect>
                                    <p:anim calcmode="lin" valueType="num">
                                      <p:cBhvr>
                                        <p:cTn id="25" dur="10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45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4515">
                                            <p:txEl>
                                              <p:pRg st="6" end="6"/>
                                            </p:txEl>
                                          </p:spTgt>
                                        </p:tgtEl>
                                        <p:attrNameLst>
                                          <p:attrName>style.visibility</p:attrName>
                                        </p:attrNameLst>
                                      </p:cBhvr>
                                      <p:to>
                                        <p:strVal val="visible"/>
                                      </p:to>
                                    </p:set>
                                    <p:animEffect transition="in" filter="fade">
                                      <p:cBhvr>
                                        <p:cTn id="31" dur="1000"/>
                                        <p:tgtEl>
                                          <p:spTgt spid="64515">
                                            <p:txEl>
                                              <p:pRg st="6" end="6"/>
                                            </p:txEl>
                                          </p:spTgt>
                                        </p:tgtEl>
                                      </p:cBhvr>
                                    </p:animEffect>
                                    <p:anim calcmode="lin" valueType="num">
                                      <p:cBhvr>
                                        <p:cTn id="32" dur="10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4515">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4515">
                                            <p:txEl>
                                              <p:pRg st="7" end="7"/>
                                            </p:txEl>
                                          </p:spTgt>
                                        </p:tgtEl>
                                        <p:attrNameLst>
                                          <p:attrName>style.visibility</p:attrName>
                                        </p:attrNameLst>
                                      </p:cBhvr>
                                      <p:to>
                                        <p:strVal val="visible"/>
                                      </p:to>
                                    </p:set>
                                    <p:animEffect transition="in" filter="fade">
                                      <p:cBhvr>
                                        <p:cTn id="36" dur="1000"/>
                                        <p:tgtEl>
                                          <p:spTgt spid="64515">
                                            <p:txEl>
                                              <p:pRg st="7" end="7"/>
                                            </p:txEl>
                                          </p:spTgt>
                                        </p:tgtEl>
                                      </p:cBhvr>
                                    </p:animEffect>
                                    <p:anim calcmode="lin" valueType="num">
                                      <p:cBhvr>
                                        <p:cTn id="37" dur="1000" fill="hold"/>
                                        <p:tgtEl>
                                          <p:spTgt spid="64515">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4515">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4515">
                                            <p:txEl>
                                              <p:pRg st="8" end="8"/>
                                            </p:txEl>
                                          </p:spTgt>
                                        </p:tgtEl>
                                        <p:attrNameLst>
                                          <p:attrName>style.visibility</p:attrName>
                                        </p:attrNameLst>
                                      </p:cBhvr>
                                      <p:to>
                                        <p:strVal val="visible"/>
                                      </p:to>
                                    </p:set>
                                    <p:animEffect transition="in" filter="fade">
                                      <p:cBhvr>
                                        <p:cTn id="41" dur="1000"/>
                                        <p:tgtEl>
                                          <p:spTgt spid="64515">
                                            <p:txEl>
                                              <p:pRg st="8" end="8"/>
                                            </p:txEl>
                                          </p:spTgt>
                                        </p:tgtEl>
                                      </p:cBhvr>
                                    </p:animEffect>
                                    <p:anim calcmode="lin" valueType="num">
                                      <p:cBhvr>
                                        <p:cTn id="42" dur="1000" fill="hold"/>
                                        <p:tgtEl>
                                          <p:spTgt spid="64515">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6451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98DD752-A049-4193-A011-EC72C5B74243}"/>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5.1.1 Hair Modeling</a:t>
            </a:r>
          </a:p>
        </p:txBody>
      </p:sp>
      <p:sp>
        <p:nvSpPr>
          <p:cNvPr id="31747" name="Rectangle 4">
            <a:extLst>
              <a:ext uri="{FF2B5EF4-FFF2-40B4-BE49-F238E27FC236}">
                <a16:creationId xmlns:a16="http://schemas.microsoft.com/office/drawing/2014/main" id="{CC21483C-A2A9-4BDC-B26D-43688C9C659C}"/>
              </a:ext>
            </a:extLst>
          </p:cNvPr>
          <p:cNvSpPr>
            <a:spLocks noGrp="1" noChangeArrowheads="1"/>
          </p:cNvSpPr>
          <p:nvPr>
            <p:ph type="body" sz="half" idx="1"/>
          </p:nvPr>
        </p:nvSpPr>
        <p:spPr bwMode="auto">
          <a:xfrm>
            <a:off x="314325" y="5018088"/>
            <a:ext cx="4716463" cy="193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ct val="100000"/>
              </a:lnSpc>
              <a:spcBef>
                <a:spcPts val="600"/>
              </a:spcBef>
            </a:pPr>
            <a:r>
              <a:rPr lang="en-US" altLang="zh-CN" dirty="0">
                <a:ea typeface="宋体" panose="02010600030101010101" pitchFamily="2" charset="-122"/>
              </a:rPr>
              <a:t>Factors to consider</a:t>
            </a:r>
          </a:p>
          <a:p>
            <a:pPr lvl="1">
              <a:lnSpc>
                <a:spcPct val="100000"/>
              </a:lnSpc>
              <a:spcBef>
                <a:spcPts val="600"/>
              </a:spcBef>
            </a:pPr>
            <a:r>
              <a:rPr lang="en-US" altLang="zh-CN" dirty="0">
                <a:ea typeface="宋体" panose="02010600030101010101" pitchFamily="2" charset="-122"/>
              </a:rPr>
              <a:t>Speed vs. Appearance</a:t>
            </a:r>
          </a:p>
          <a:p>
            <a:pPr lvl="1">
              <a:lnSpc>
                <a:spcPct val="100000"/>
              </a:lnSpc>
              <a:spcBef>
                <a:spcPts val="600"/>
              </a:spcBef>
            </a:pPr>
            <a:r>
              <a:rPr lang="en-US" altLang="zh-CN" dirty="0">
                <a:ea typeface="宋体" panose="02010600030101010101" pitchFamily="2" charset="-122"/>
              </a:rPr>
              <a:t>Short vs. Long</a:t>
            </a:r>
          </a:p>
          <a:p>
            <a:pPr lvl="1">
              <a:lnSpc>
                <a:spcPct val="100000"/>
              </a:lnSpc>
              <a:spcBef>
                <a:spcPts val="600"/>
              </a:spcBef>
            </a:pPr>
            <a:r>
              <a:rPr lang="en-US" altLang="zh-CN" dirty="0">
                <a:ea typeface="宋体" panose="02010600030101010101" pitchFamily="2" charset="-122"/>
              </a:rPr>
              <a:t>Wavy vs. Straight</a:t>
            </a:r>
          </a:p>
        </p:txBody>
      </p:sp>
      <p:pic>
        <p:nvPicPr>
          <p:cNvPr id="31748" name="Picture 6">
            <a:extLst>
              <a:ext uri="{FF2B5EF4-FFF2-40B4-BE49-F238E27FC236}">
                <a16:creationId xmlns:a16="http://schemas.microsoft.com/office/drawing/2014/main" id="{D43FFD51-4576-4520-8125-23B28ADD928A}"/>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982663" y="1171575"/>
            <a:ext cx="2873375" cy="3195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7">
            <a:extLst>
              <a:ext uri="{FF2B5EF4-FFF2-40B4-BE49-F238E27FC236}">
                <a16:creationId xmlns:a16="http://schemas.microsoft.com/office/drawing/2014/main" id="{5E9D37F1-6256-4E3A-A344-920CA05ADFE5}"/>
              </a:ext>
            </a:extLst>
          </p:cNvPr>
          <p:cNvSpPr txBox="1">
            <a:spLocks noChangeArrowheads="1"/>
          </p:cNvSpPr>
          <p:nvPr/>
        </p:nvSpPr>
        <p:spPr bwMode="auto">
          <a:xfrm>
            <a:off x="838200" y="4367213"/>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990000"/>
                </a:solidFill>
              </a:rPr>
              <a:t>Movie</a:t>
            </a:r>
            <a:r>
              <a:rPr lang="en-US" altLang="zh-CN"/>
              <a:t>: </a:t>
            </a:r>
            <a:r>
              <a:rPr lang="en-US" altLang="zh-CN" sz="2700">
                <a:latin typeface="Times New Roman" panose="02020603050405020304" pitchFamily="18" charset="0"/>
              </a:rPr>
              <a:t>Final Fantasy</a:t>
            </a:r>
          </a:p>
        </p:txBody>
      </p:sp>
      <p:pic>
        <p:nvPicPr>
          <p:cNvPr id="31750" name="Picture 9" descr="55">
            <a:extLst>
              <a:ext uri="{FF2B5EF4-FFF2-40B4-BE49-F238E27FC236}">
                <a16:creationId xmlns:a16="http://schemas.microsoft.com/office/drawing/2014/main" id="{3AA5447B-5B38-4C15-9273-BD7AFBF961A5}"/>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bwMode="auto">
          <a:xfrm>
            <a:off x="5113338" y="1195388"/>
            <a:ext cx="4022725" cy="2790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10">
            <a:extLst>
              <a:ext uri="{FF2B5EF4-FFF2-40B4-BE49-F238E27FC236}">
                <a16:creationId xmlns:a16="http://schemas.microsoft.com/office/drawing/2014/main" id="{92A7C5EF-ACD6-4DE5-B29F-83EF26A91588}"/>
              </a:ext>
            </a:extLst>
          </p:cNvPr>
          <p:cNvSpPr txBox="1">
            <a:spLocks noChangeArrowheads="1"/>
          </p:cNvSpPr>
          <p:nvPr/>
        </p:nvSpPr>
        <p:spPr bwMode="auto">
          <a:xfrm>
            <a:off x="5029200" y="4022725"/>
            <a:ext cx="4694238"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990000"/>
                </a:solidFill>
              </a:rPr>
              <a:t>Video Game</a:t>
            </a:r>
            <a:r>
              <a:rPr lang="en-US" altLang="zh-CN"/>
              <a:t>: Lara Croft - </a:t>
            </a:r>
            <a:r>
              <a:rPr lang="en-US" altLang="zh-CN" sz="2700">
                <a:latin typeface="Times New Roman" panose="02020603050405020304" pitchFamily="18" charset="0"/>
              </a:rPr>
              <a:t>Tomb Raider: Angel of Darkness</a:t>
            </a:r>
          </a:p>
        </p:txBody>
      </p:sp>
      <p:sp>
        <p:nvSpPr>
          <p:cNvPr id="31752" name="Rectangle 11">
            <a:extLst>
              <a:ext uri="{FF2B5EF4-FFF2-40B4-BE49-F238E27FC236}">
                <a16:creationId xmlns:a16="http://schemas.microsoft.com/office/drawing/2014/main" id="{8892F9C0-7CBC-45C0-A380-4DF3E9258F10}"/>
              </a:ext>
            </a:extLst>
          </p:cNvPr>
          <p:cNvSpPr>
            <a:spLocks noChangeArrowheads="1"/>
          </p:cNvSpPr>
          <p:nvPr/>
        </p:nvSpPr>
        <p:spPr bwMode="auto">
          <a:xfrm>
            <a:off x="5113338" y="5105400"/>
            <a:ext cx="47021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7A8DCA"/>
              </a:buClr>
              <a:buSzPct val="75000"/>
              <a:buFont typeface="Wingdings" panose="05000000000000000000" pitchFamily="2" charset="2"/>
              <a:buChar char="p"/>
            </a:pPr>
            <a:r>
              <a:rPr lang="en-US" altLang="zh-CN" sz="2800" b="1">
                <a:latin typeface="Times New Roman" panose="02020603050405020304" pitchFamily="18" charset="0"/>
              </a:rPr>
              <a:t>Choose hair model based on desired outcome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circle(in)">
                                      <p:cBhvr>
                                        <p:cTn id="7" dur="2000"/>
                                        <p:tgtEl>
                                          <p:spTgt spid="317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1749"/>
                                        </p:tgtEl>
                                        <p:attrNameLst>
                                          <p:attrName>style.visibility</p:attrName>
                                        </p:attrNameLst>
                                      </p:cBhvr>
                                      <p:to>
                                        <p:strVal val="visible"/>
                                      </p:to>
                                    </p:set>
                                    <p:animEffect transition="in" filter="circle(in)">
                                      <p:cBhvr>
                                        <p:cTn id="10" dur="2000"/>
                                        <p:tgtEl>
                                          <p:spTgt spid="31749"/>
                                        </p:tgtEl>
                                      </p:cBhvr>
                                    </p:animEffect>
                                  </p:childTnLst>
                                </p:cTn>
                              </p:par>
                              <p:par>
                                <p:cTn id="11" presetID="6" presetClass="entr" presetSubtype="16" fill="hold" nodeType="withEffect">
                                  <p:stCondLst>
                                    <p:cond delay="0"/>
                                  </p:stCondLst>
                                  <p:childTnLst>
                                    <p:set>
                                      <p:cBhvr>
                                        <p:cTn id="12" dur="1" fill="hold">
                                          <p:stCondLst>
                                            <p:cond delay="0"/>
                                          </p:stCondLst>
                                        </p:cTn>
                                        <p:tgtEl>
                                          <p:spTgt spid="31750"/>
                                        </p:tgtEl>
                                        <p:attrNameLst>
                                          <p:attrName>style.visibility</p:attrName>
                                        </p:attrNameLst>
                                      </p:cBhvr>
                                      <p:to>
                                        <p:strVal val="visible"/>
                                      </p:to>
                                    </p:set>
                                    <p:animEffect transition="in" filter="circle(in)">
                                      <p:cBhvr>
                                        <p:cTn id="13" dur="2000"/>
                                        <p:tgtEl>
                                          <p:spTgt spid="3175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1751"/>
                                        </p:tgtEl>
                                        <p:attrNameLst>
                                          <p:attrName>style.visibility</p:attrName>
                                        </p:attrNameLst>
                                      </p:cBhvr>
                                      <p:to>
                                        <p:strVal val="visible"/>
                                      </p:to>
                                    </p:set>
                                    <p:animEffect transition="in" filter="circle(in)">
                                      <p:cBhvr>
                                        <p:cTn id="16" dur="2000"/>
                                        <p:tgtEl>
                                          <p:spTgt spid="3175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747">
                                            <p:txEl>
                                              <p:pRg st="0" end="0"/>
                                            </p:txEl>
                                          </p:spTgt>
                                        </p:tgtEl>
                                        <p:attrNameLst>
                                          <p:attrName>style.visibility</p:attrName>
                                        </p:attrNameLst>
                                      </p:cBhvr>
                                      <p:to>
                                        <p:strVal val="visible"/>
                                      </p:to>
                                    </p:set>
                                    <p:animEffect transition="in" filter="fade">
                                      <p:cBhvr>
                                        <p:cTn id="21" dur="1000"/>
                                        <p:tgtEl>
                                          <p:spTgt spid="31747">
                                            <p:txEl>
                                              <p:pRg st="0" end="0"/>
                                            </p:txEl>
                                          </p:spTgt>
                                        </p:tgtEl>
                                      </p:cBhvr>
                                    </p:animEffect>
                                    <p:anim calcmode="lin" valueType="num">
                                      <p:cBhvr>
                                        <p:cTn id="22" dur="10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1747">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1747">
                                            <p:txEl>
                                              <p:pRg st="1" end="1"/>
                                            </p:txEl>
                                          </p:spTgt>
                                        </p:tgtEl>
                                        <p:attrNameLst>
                                          <p:attrName>style.visibility</p:attrName>
                                        </p:attrNameLst>
                                      </p:cBhvr>
                                      <p:to>
                                        <p:strVal val="visible"/>
                                      </p:to>
                                    </p:set>
                                    <p:animEffect transition="in" filter="fade">
                                      <p:cBhvr>
                                        <p:cTn id="26" dur="1000"/>
                                        <p:tgtEl>
                                          <p:spTgt spid="31747">
                                            <p:txEl>
                                              <p:pRg st="1" end="1"/>
                                            </p:txEl>
                                          </p:spTgt>
                                        </p:tgtEl>
                                      </p:cBhvr>
                                    </p:animEffect>
                                    <p:anim calcmode="lin" valueType="num">
                                      <p:cBhvr>
                                        <p:cTn id="27" dur="10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1747">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1747">
                                            <p:txEl>
                                              <p:pRg st="2" end="2"/>
                                            </p:txEl>
                                          </p:spTgt>
                                        </p:tgtEl>
                                        <p:attrNameLst>
                                          <p:attrName>style.visibility</p:attrName>
                                        </p:attrNameLst>
                                      </p:cBhvr>
                                      <p:to>
                                        <p:strVal val="visible"/>
                                      </p:to>
                                    </p:set>
                                    <p:animEffect transition="in" filter="fade">
                                      <p:cBhvr>
                                        <p:cTn id="31" dur="1000"/>
                                        <p:tgtEl>
                                          <p:spTgt spid="31747">
                                            <p:txEl>
                                              <p:pRg st="2" end="2"/>
                                            </p:txEl>
                                          </p:spTgt>
                                        </p:tgtEl>
                                      </p:cBhvr>
                                    </p:animEffect>
                                    <p:anim calcmode="lin" valueType="num">
                                      <p:cBhvr>
                                        <p:cTn id="32" dur="10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1747">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747">
                                            <p:txEl>
                                              <p:pRg st="3" end="3"/>
                                            </p:txEl>
                                          </p:spTgt>
                                        </p:tgtEl>
                                        <p:attrNameLst>
                                          <p:attrName>style.visibility</p:attrName>
                                        </p:attrNameLst>
                                      </p:cBhvr>
                                      <p:to>
                                        <p:strVal val="visible"/>
                                      </p:to>
                                    </p:set>
                                    <p:animEffect transition="in" filter="fade">
                                      <p:cBhvr>
                                        <p:cTn id="36" dur="1000"/>
                                        <p:tgtEl>
                                          <p:spTgt spid="31747">
                                            <p:txEl>
                                              <p:pRg st="3" end="3"/>
                                            </p:txEl>
                                          </p:spTgt>
                                        </p:tgtEl>
                                      </p:cBhvr>
                                    </p:animEffect>
                                    <p:anim calcmode="lin" valueType="num">
                                      <p:cBhvr>
                                        <p:cTn id="37" dur="10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1747">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1752"/>
                                        </p:tgtEl>
                                        <p:attrNameLst>
                                          <p:attrName>style.visibility</p:attrName>
                                        </p:attrNameLst>
                                      </p:cBhvr>
                                      <p:to>
                                        <p:strVal val="visible"/>
                                      </p:to>
                                    </p:set>
                                    <p:animEffect transition="in" filter="fade">
                                      <p:cBhvr>
                                        <p:cTn id="41" dur="1000"/>
                                        <p:tgtEl>
                                          <p:spTgt spid="31752"/>
                                        </p:tgtEl>
                                      </p:cBhvr>
                                    </p:animEffect>
                                    <p:anim calcmode="lin" valueType="num">
                                      <p:cBhvr>
                                        <p:cTn id="42" dur="1000" fill="hold"/>
                                        <p:tgtEl>
                                          <p:spTgt spid="31752"/>
                                        </p:tgtEl>
                                        <p:attrNameLst>
                                          <p:attrName>ppt_x</p:attrName>
                                        </p:attrNameLst>
                                      </p:cBhvr>
                                      <p:tavLst>
                                        <p:tav tm="0">
                                          <p:val>
                                            <p:strVal val="#ppt_x"/>
                                          </p:val>
                                        </p:tav>
                                        <p:tav tm="100000">
                                          <p:val>
                                            <p:strVal val="#ppt_x"/>
                                          </p:val>
                                        </p:tav>
                                      </p:tavLst>
                                    </p:anim>
                                    <p:anim calcmode="lin" valueType="num">
                                      <p:cBhvr>
                                        <p:cTn id="43" dur="1000" fill="hold"/>
                                        <p:tgtEl>
                                          <p:spTgt spid="317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49" grpId="0"/>
      <p:bldP spid="31751" grpId="0"/>
      <p:bldP spid="317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E24D778-912A-4C7E-B2EF-CF9B15B339AE}"/>
              </a:ext>
            </a:extLst>
          </p:cNvPr>
          <p:cNvSpPr>
            <a:spLocks noGrp="1" noChangeArrowheads="1"/>
          </p:cNvSpPr>
          <p:nvPr>
            <p:ph type="title"/>
          </p:nvPr>
        </p:nvSpPr>
        <p:spPr/>
        <p:txBody>
          <a:bodyPr/>
          <a:lstStyle/>
          <a:p>
            <a:r>
              <a:rPr lang="en-US" altLang="zh-CN">
                <a:ea typeface="宋体" panose="02010600030101010101" pitchFamily="2" charset="-122"/>
              </a:rPr>
              <a:t>(2) Viewing Distance</a:t>
            </a:r>
          </a:p>
        </p:txBody>
      </p:sp>
      <p:sp>
        <p:nvSpPr>
          <p:cNvPr id="65539" name="Rectangle 3">
            <a:extLst>
              <a:ext uri="{FF2B5EF4-FFF2-40B4-BE49-F238E27FC236}">
                <a16:creationId xmlns:a16="http://schemas.microsoft.com/office/drawing/2014/main" id="{46A58F54-C1CA-493A-BFCB-0D6CF592EBB5}"/>
              </a:ext>
            </a:extLst>
          </p:cNvPr>
          <p:cNvSpPr>
            <a:spLocks noGrp="1" noChangeArrowheads="1"/>
          </p:cNvSpPr>
          <p:nvPr>
            <p:ph type="body" idx="1"/>
          </p:nvPr>
        </p:nvSpPr>
        <p:spPr bwMode="auto">
          <a:xfrm>
            <a:off x="742950" y="1243013"/>
            <a:ext cx="8715375" cy="5057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Hair that is </a:t>
            </a:r>
            <a:r>
              <a:rPr lang="en-US" altLang="zh-CN" dirty="0">
                <a:solidFill>
                  <a:srgbClr val="FF0000"/>
                </a:solidFill>
                <a:ea typeface="宋体" panose="02010600030101010101" pitchFamily="2" charset="-122"/>
              </a:rPr>
              <a:t>far</a:t>
            </a:r>
            <a:r>
              <a:rPr lang="en-US" altLang="zh-CN" dirty="0">
                <a:ea typeface="宋体" panose="02010600030101010101" pitchFamily="2" charset="-122"/>
              </a:rPr>
              <a:t> from viewer cannot be seen in great detail</a:t>
            </a:r>
          </a:p>
          <a:p>
            <a:endParaRPr lang="en-US" altLang="zh-CN" sz="2200" dirty="0">
              <a:ea typeface="宋体" panose="02010600030101010101" pitchFamily="2" charset="-122"/>
            </a:endParaRPr>
          </a:p>
          <a:p>
            <a:r>
              <a:rPr lang="en-US" altLang="zh-CN" dirty="0">
                <a:ea typeface="宋体" panose="02010600030101010101" pitchFamily="2" charset="-122"/>
              </a:rPr>
              <a:t>Determine amount of </a:t>
            </a:r>
            <a:r>
              <a:rPr lang="en-US" altLang="zh-CN" dirty="0">
                <a:solidFill>
                  <a:srgbClr val="FF0000"/>
                </a:solidFill>
                <a:ea typeface="宋体" panose="02010600030101010101" pitchFamily="2" charset="-122"/>
              </a:rPr>
              <a:t>screen space </a:t>
            </a:r>
            <a:r>
              <a:rPr lang="en-US" altLang="zh-CN" dirty="0">
                <a:ea typeface="宋体" panose="02010600030101010101" pitchFamily="2" charset="-122"/>
              </a:rPr>
              <a:t>hair covers</a:t>
            </a:r>
          </a:p>
          <a:p>
            <a:pPr lvl="1"/>
            <a:r>
              <a:rPr lang="en-US" altLang="zh-CN" dirty="0">
                <a:ea typeface="宋体" panose="02010600030101010101" pitchFamily="2" charset="-122"/>
              </a:rPr>
              <a:t>As distance from viewer grows, number of pixels covered by hair decreases</a:t>
            </a:r>
          </a:p>
          <a:p>
            <a:pPr lvl="1"/>
            <a:r>
              <a:rPr lang="en-US" altLang="zh-CN" dirty="0">
                <a:ea typeface="宋体" panose="02010600030101010101" pitchFamily="2" charset="-122"/>
              </a:rPr>
              <a:t>Calculate screen space covered by skeleton</a:t>
            </a:r>
          </a:p>
          <a:p>
            <a:pPr marL="1524000" lvl="2" indent="-438150">
              <a:buFont typeface="Wingdings" panose="05000000000000000000" pitchFamily="2" charset="2"/>
              <a:buChar char="u"/>
            </a:pPr>
            <a:r>
              <a:rPr lang="en-US" altLang="zh-CN" sz="2700" dirty="0">
                <a:ea typeface="宋体" panose="02010600030101010101" pitchFamily="2" charset="-122"/>
              </a:rPr>
              <a:t>Test value against maximum allowable size for each LOD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1000"/>
                                        <p:tgtEl>
                                          <p:spTgt spid="65539">
                                            <p:txEl>
                                              <p:pRg st="0" end="0"/>
                                            </p:txEl>
                                          </p:spTgt>
                                        </p:tgtEl>
                                      </p:cBhvr>
                                    </p:animEffect>
                                    <p:anim calcmode="lin" valueType="num">
                                      <p:cBhvr>
                                        <p:cTn id="8" dur="1000" fill="hold"/>
                                        <p:tgtEl>
                                          <p:spTgt spid="65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5539">
                                            <p:txEl>
                                              <p:pRg st="2" end="2"/>
                                            </p:txEl>
                                          </p:spTgt>
                                        </p:tgtEl>
                                        <p:attrNameLst>
                                          <p:attrName>style.visibility</p:attrName>
                                        </p:attrNameLst>
                                      </p:cBhvr>
                                      <p:to>
                                        <p:strVal val="visible"/>
                                      </p:to>
                                    </p:set>
                                    <p:animEffect transition="in" filter="fade">
                                      <p:cBhvr>
                                        <p:cTn id="14" dur="1000"/>
                                        <p:tgtEl>
                                          <p:spTgt spid="65539">
                                            <p:txEl>
                                              <p:pRg st="2" end="2"/>
                                            </p:txEl>
                                          </p:spTgt>
                                        </p:tgtEl>
                                      </p:cBhvr>
                                    </p:animEffect>
                                    <p:anim calcmode="lin" valueType="num">
                                      <p:cBhvr>
                                        <p:cTn id="15" dur="10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5539">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animEffect transition="in" filter="fade">
                                      <p:cBhvr>
                                        <p:cTn id="19" dur="1000"/>
                                        <p:tgtEl>
                                          <p:spTgt spid="65539">
                                            <p:txEl>
                                              <p:pRg st="3" end="3"/>
                                            </p:txEl>
                                          </p:spTgt>
                                        </p:tgtEl>
                                      </p:cBhvr>
                                    </p:animEffect>
                                    <p:anim calcmode="lin" valueType="num">
                                      <p:cBhvr>
                                        <p:cTn id="20" dur="10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5539">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5539">
                                            <p:txEl>
                                              <p:pRg st="4" end="4"/>
                                            </p:txEl>
                                          </p:spTgt>
                                        </p:tgtEl>
                                        <p:attrNameLst>
                                          <p:attrName>style.visibility</p:attrName>
                                        </p:attrNameLst>
                                      </p:cBhvr>
                                      <p:to>
                                        <p:strVal val="visible"/>
                                      </p:to>
                                    </p:set>
                                    <p:animEffect transition="in" filter="fade">
                                      <p:cBhvr>
                                        <p:cTn id="24" dur="1000"/>
                                        <p:tgtEl>
                                          <p:spTgt spid="65539">
                                            <p:txEl>
                                              <p:pRg st="4" end="4"/>
                                            </p:txEl>
                                          </p:spTgt>
                                        </p:tgtEl>
                                      </p:cBhvr>
                                    </p:animEffect>
                                    <p:anim calcmode="lin" valueType="num">
                                      <p:cBhvr>
                                        <p:cTn id="25" dur="1000" fill="hold"/>
                                        <p:tgtEl>
                                          <p:spTgt spid="6553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553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5539">
                                            <p:txEl>
                                              <p:pRg st="5" end="5"/>
                                            </p:txEl>
                                          </p:spTgt>
                                        </p:tgtEl>
                                        <p:attrNameLst>
                                          <p:attrName>style.visibility</p:attrName>
                                        </p:attrNameLst>
                                      </p:cBhvr>
                                      <p:to>
                                        <p:strVal val="visible"/>
                                      </p:to>
                                    </p:set>
                                    <p:animEffect transition="in" filter="fade">
                                      <p:cBhvr>
                                        <p:cTn id="29" dur="1000"/>
                                        <p:tgtEl>
                                          <p:spTgt spid="65539">
                                            <p:txEl>
                                              <p:pRg st="5" end="5"/>
                                            </p:txEl>
                                          </p:spTgt>
                                        </p:tgtEl>
                                      </p:cBhvr>
                                    </p:animEffect>
                                    <p:anim calcmode="lin" valueType="num">
                                      <p:cBhvr>
                                        <p:cTn id="30" dur="1000" fill="hold"/>
                                        <p:tgtEl>
                                          <p:spTgt spid="6553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553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1CA35AF-D09B-4740-8BC8-45B855F4493D}"/>
              </a:ext>
            </a:extLst>
          </p:cNvPr>
          <p:cNvSpPr>
            <a:spLocks noGrp="1" noChangeArrowheads="1"/>
          </p:cNvSpPr>
          <p:nvPr>
            <p:ph type="title"/>
          </p:nvPr>
        </p:nvSpPr>
        <p:spPr/>
        <p:txBody>
          <a:bodyPr/>
          <a:lstStyle/>
          <a:p>
            <a:r>
              <a:rPr lang="en-US" altLang="zh-CN">
                <a:ea typeface="宋体" panose="02010600030101010101" pitchFamily="2" charset="-122"/>
              </a:rPr>
              <a:t>(3) Hair Motion</a:t>
            </a:r>
          </a:p>
        </p:txBody>
      </p:sp>
      <p:sp>
        <p:nvSpPr>
          <p:cNvPr id="66563" name="Rectangle 3">
            <a:extLst>
              <a:ext uri="{FF2B5EF4-FFF2-40B4-BE49-F238E27FC236}">
                <a16:creationId xmlns:a16="http://schemas.microsoft.com/office/drawing/2014/main" id="{93AF056E-057F-45BD-B9EC-97FF610A4888}"/>
              </a:ext>
            </a:extLst>
          </p:cNvPr>
          <p:cNvSpPr>
            <a:spLocks noGrp="1" noChangeArrowheads="1"/>
          </p:cNvSpPr>
          <p:nvPr>
            <p:ph type="body" idx="1"/>
          </p:nvPr>
        </p:nvSpPr>
        <p:spPr bwMode="auto">
          <a:xfrm>
            <a:off x="671513" y="1314450"/>
            <a:ext cx="8786812" cy="469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ts val="1200"/>
              </a:spcBef>
            </a:pPr>
            <a:r>
              <a:rPr lang="en-US" altLang="zh-CN" dirty="0">
                <a:ea typeface="宋体" panose="02010600030101010101" pitchFamily="2" charset="-122"/>
              </a:rPr>
              <a:t>Relatively still hair does not have much detail to view</a:t>
            </a:r>
          </a:p>
          <a:p>
            <a:pPr lvl="1">
              <a:spcBef>
                <a:spcPts val="1200"/>
              </a:spcBef>
            </a:pPr>
            <a:r>
              <a:rPr lang="en-US" altLang="zh-CN" dirty="0">
                <a:solidFill>
                  <a:srgbClr val="FF0000"/>
                </a:solidFill>
                <a:ea typeface="宋体" panose="02010600030101010101" pitchFamily="2" charset="-122"/>
              </a:rPr>
              <a:t>Wind</a:t>
            </a:r>
            <a:r>
              <a:rPr lang="en-US" altLang="zh-CN" dirty="0">
                <a:ea typeface="宋体" panose="02010600030101010101" pitchFamily="2" charset="-122"/>
              </a:rPr>
              <a:t> or </a:t>
            </a:r>
            <a:r>
              <a:rPr lang="en-US" altLang="zh-CN" dirty="0">
                <a:solidFill>
                  <a:srgbClr val="FF0000"/>
                </a:solidFill>
                <a:ea typeface="宋体" panose="02010600030101010101" pitchFamily="2" charset="-122"/>
              </a:rPr>
              <a:t>large</a:t>
            </a:r>
            <a:r>
              <a:rPr lang="en-US" altLang="zh-CN" dirty="0">
                <a:ea typeface="宋体" panose="02010600030101010101" pitchFamily="2" charset="-122"/>
              </a:rPr>
              <a:t> avatar motion causes more viewable detail</a:t>
            </a:r>
          </a:p>
          <a:p>
            <a:pPr lvl="1">
              <a:spcBef>
                <a:spcPts val="1200"/>
              </a:spcBef>
            </a:pPr>
            <a:endParaRPr lang="en-US" altLang="zh-CN" sz="2200" dirty="0">
              <a:ea typeface="宋体" panose="02010600030101010101" pitchFamily="2" charset="-122"/>
            </a:endParaRPr>
          </a:p>
          <a:p>
            <a:pPr>
              <a:spcBef>
                <a:spcPts val="1200"/>
              </a:spcBef>
            </a:pPr>
            <a:r>
              <a:rPr lang="en-US" altLang="zh-CN" dirty="0">
                <a:ea typeface="宋体" panose="02010600030101010101" pitchFamily="2" charset="-122"/>
              </a:rPr>
              <a:t>Measure the </a:t>
            </a:r>
            <a:r>
              <a:rPr lang="en-US" altLang="zh-CN" dirty="0">
                <a:solidFill>
                  <a:srgbClr val="FF0000"/>
                </a:solidFill>
                <a:ea typeface="宋体" panose="02010600030101010101" pitchFamily="2" charset="-122"/>
              </a:rPr>
              <a:t>largest</a:t>
            </a:r>
            <a:r>
              <a:rPr lang="en-US" altLang="zh-CN" dirty="0">
                <a:ea typeface="宋体" panose="02010600030101010101" pitchFamily="2" charset="-122"/>
              </a:rPr>
              <a:t> force acting on each section of hair</a:t>
            </a:r>
          </a:p>
          <a:p>
            <a:pPr lvl="1">
              <a:spcBef>
                <a:spcPts val="1200"/>
              </a:spcBef>
            </a:pPr>
            <a:r>
              <a:rPr lang="en-US" altLang="zh-CN" dirty="0">
                <a:ea typeface="宋体" panose="02010600030101010101" pitchFamily="2" charset="-122"/>
              </a:rPr>
              <a:t>Compare force to thresholds for strands vs. clusters vs. strips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1000"/>
                                        <p:tgtEl>
                                          <p:spTgt spid="66563">
                                            <p:txEl>
                                              <p:pRg st="0" end="0"/>
                                            </p:txEl>
                                          </p:spTgt>
                                        </p:tgtEl>
                                      </p:cBhvr>
                                    </p:animEffect>
                                    <p:anim calcmode="lin" valueType="num">
                                      <p:cBhvr>
                                        <p:cTn id="8" dur="10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56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fade">
                                      <p:cBhvr>
                                        <p:cTn id="12" dur="1000"/>
                                        <p:tgtEl>
                                          <p:spTgt spid="66563">
                                            <p:txEl>
                                              <p:pRg st="1" end="1"/>
                                            </p:txEl>
                                          </p:spTgt>
                                        </p:tgtEl>
                                      </p:cBhvr>
                                    </p:animEffect>
                                    <p:anim calcmode="lin" valueType="num">
                                      <p:cBhvr>
                                        <p:cTn id="13" dur="10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6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563">
                                            <p:txEl>
                                              <p:pRg st="3" end="3"/>
                                            </p:txEl>
                                          </p:spTgt>
                                        </p:tgtEl>
                                        <p:attrNameLst>
                                          <p:attrName>style.visibility</p:attrName>
                                        </p:attrNameLst>
                                      </p:cBhvr>
                                      <p:to>
                                        <p:strVal val="visible"/>
                                      </p:to>
                                    </p:set>
                                    <p:animEffect transition="in" filter="fade">
                                      <p:cBhvr>
                                        <p:cTn id="19" dur="1000"/>
                                        <p:tgtEl>
                                          <p:spTgt spid="66563">
                                            <p:txEl>
                                              <p:pRg st="3" end="3"/>
                                            </p:txEl>
                                          </p:spTgt>
                                        </p:tgtEl>
                                      </p:cBhvr>
                                    </p:animEffect>
                                    <p:anim calcmode="lin" valueType="num">
                                      <p:cBhvr>
                                        <p:cTn id="20" dur="1000" fill="hold"/>
                                        <p:tgtEl>
                                          <p:spTgt spid="6656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656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6563">
                                            <p:txEl>
                                              <p:pRg st="4" end="4"/>
                                            </p:txEl>
                                          </p:spTgt>
                                        </p:tgtEl>
                                        <p:attrNameLst>
                                          <p:attrName>style.visibility</p:attrName>
                                        </p:attrNameLst>
                                      </p:cBhvr>
                                      <p:to>
                                        <p:strVal val="visible"/>
                                      </p:to>
                                    </p:set>
                                    <p:animEffect transition="in" filter="fade">
                                      <p:cBhvr>
                                        <p:cTn id="24" dur="1000"/>
                                        <p:tgtEl>
                                          <p:spTgt spid="66563">
                                            <p:txEl>
                                              <p:pRg st="4" end="4"/>
                                            </p:txEl>
                                          </p:spTgt>
                                        </p:tgtEl>
                                      </p:cBhvr>
                                    </p:animEffect>
                                    <p:anim calcmode="lin" valueType="num">
                                      <p:cBhvr>
                                        <p:cTn id="25" dur="1000" fill="hold"/>
                                        <p:tgtEl>
                                          <p:spTgt spid="6656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656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id="{B4368CCC-195D-43BC-AA78-F72860582CB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257300" y="1263650"/>
            <a:ext cx="7794625" cy="4059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3">
            <a:extLst>
              <a:ext uri="{FF2B5EF4-FFF2-40B4-BE49-F238E27FC236}">
                <a16:creationId xmlns:a16="http://schemas.microsoft.com/office/drawing/2014/main" id="{5E7546DA-ABDC-441C-96CD-DA6C86FCBB6C}"/>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5.5.8 Hair Hierarchy</a:t>
            </a:r>
          </a:p>
        </p:txBody>
      </p:sp>
      <p:sp>
        <p:nvSpPr>
          <p:cNvPr id="67588" name="Rectangle 4">
            <a:extLst>
              <a:ext uri="{FF2B5EF4-FFF2-40B4-BE49-F238E27FC236}">
                <a16:creationId xmlns:a16="http://schemas.microsoft.com/office/drawing/2014/main" id="{A784F719-48EB-42FC-83E6-1FAAD651B19D}"/>
              </a:ext>
            </a:extLst>
          </p:cNvPr>
          <p:cNvSpPr>
            <a:spLocks noGrp="1" noChangeArrowheads="1"/>
          </p:cNvSpPr>
          <p:nvPr>
            <p:ph type="body" sz="half" idx="1"/>
          </p:nvPr>
        </p:nvSpPr>
        <p:spPr bwMode="auto">
          <a:xfrm>
            <a:off x="1089025" y="5575300"/>
            <a:ext cx="8466138" cy="129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pitchFamily="2" charset="2"/>
              <a:buNone/>
            </a:pPr>
            <a:r>
              <a:rPr lang="en-US" altLang="zh-CN" dirty="0">
                <a:ea typeface="宋体" panose="02010600030101010101" pitchFamily="2" charset="-122"/>
              </a:rPr>
              <a:t>Hierarchy of Hierarchies</a:t>
            </a:r>
          </a:p>
          <a:p>
            <a:r>
              <a:rPr lang="en-US" altLang="zh-CN" sz="2700" dirty="0">
                <a:ea typeface="宋体" panose="02010600030101010101" pitchFamily="2" charset="-122"/>
              </a:rPr>
              <a:t>Contains both discrete and continuous LODs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18C710F-33B7-414A-B697-BE71352CB4B2}"/>
              </a:ext>
            </a:extLst>
          </p:cNvPr>
          <p:cNvSpPr>
            <a:spLocks noGrp="1" noChangeArrowheads="1"/>
          </p:cNvSpPr>
          <p:nvPr>
            <p:ph type="title"/>
          </p:nvPr>
        </p:nvSpPr>
        <p:spPr/>
        <p:txBody>
          <a:bodyPr/>
          <a:lstStyle/>
          <a:p>
            <a:r>
              <a:rPr lang="en-US" altLang="zh-CN">
                <a:ea typeface="宋体" panose="02010600030101010101" pitchFamily="2" charset="-122"/>
              </a:rPr>
              <a:t>(1) Benefits of Hair Hierarchy</a:t>
            </a:r>
          </a:p>
        </p:txBody>
      </p:sp>
      <p:sp>
        <p:nvSpPr>
          <p:cNvPr id="68611" name="Rectangle 3">
            <a:extLst>
              <a:ext uri="{FF2B5EF4-FFF2-40B4-BE49-F238E27FC236}">
                <a16:creationId xmlns:a16="http://schemas.microsoft.com/office/drawing/2014/main" id="{5D6B5CEC-E7A1-4690-BFB5-C273B4BEFE87}"/>
              </a:ext>
            </a:extLst>
          </p:cNvPr>
          <p:cNvSpPr>
            <a:spLocks noGrp="1" noChangeArrowheads="1"/>
          </p:cNvSpPr>
          <p:nvPr>
            <p:ph type="body" idx="1"/>
          </p:nvPr>
        </p:nvSpPr>
        <p:spPr bwMode="auto">
          <a:xfrm>
            <a:off x="814388" y="1243013"/>
            <a:ext cx="8131175" cy="5287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Gives more </a:t>
            </a:r>
            <a:r>
              <a:rPr lang="en-US" altLang="zh-CN" dirty="0">
                <a:solidFill>
                  <a:srgbClr val="FF0000"/>
                </a:solidFill>
                <a:ea typeface="宋体" panose="02010600030101010101" pitchFamily="2" charset="-122"/>
              </a:rPr>
              <a:t>localized</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control</a:t>
            </a:r>
            <a:r>
              <a:rPr lang="en-US" altLang="zh-CN" dirty="0">
                <a:ea typeface="宋体" panose="02010600030101010101" pitchFamily="2" charset="-122"/>
              </a:rPr>
              <a:t> over simulation</a:t>
            </a:r>
          </a:p>
          <a:p>
            <a:endParaRPr lang="en-US" altLang="zh-CN" sz="1000" dirty="0">
              <a:ea typeface="宋体" panose="02010600030101010101" pitchFamily="2" charset="-122"/>
            </a:endParaRPr>
          </a:p>
          <a:p>
            <a:r>
              <a:rPr lang="en-US" altLang="zh-CN" dirty="0">
                <a:ea typeface="宋体" panose="02010600030101010101" pitchFamily="2" charset="-122"/>
              </a:rPr>
              <a:t>Generates </a:t>
            </a:r>
            <a:r>
              <a:rPr lang="en-US" altLang="zh-CN" dirty="0">
                <a:solidFill>
                  <a:srgbClr val="FF0000"/>
                </a:solidFill>
                <a:ea typeface="宋体" panose="02010600030101010101" pitchFamily="2" charset="-122"/>
              </a:rPr>
              <a:t>continuous</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LODs</a:t>
            </a:r>
            <a:r>
              <a:rPr lang="en-US" altLang="zh-CN" dirty="0">
                <a:ea typeface="宋体" panose="02010600030101010101" pitchFamily="2" charset="-122"/>
              </a:rPr>
              <a:t> throughout simulation</a:t>
            </a:r>
          </a:p>
          <a:p>
            <a:endParaRPr lang="en-US" altLang="zh-CN" sz="1000" dirty="0">
              <a:ea typeface="宋体" panose="02010600030101010101" pitchFamily="2" charset="-122"/>
            </a:endParaRPr>
          </a:p>
          <a:p>
            <a:r>
              <a:rPr lang="en-US" altLang="zh-CN" dirty="0">
                <a:ea typeface="宋体" panose="02010600030101010101" pitchFamily="2" charset="-122"/>
              </a:rPr>
              <a:t>Transitions between LODs are less noticeable</a:t>
            </a:r>
          </a:p>
          <a:p>
            <a:pPr lvl="1"/>
            <a:r>
              <a:rPr lang="en-US" altLang="zh-CN" dirty="0">
                <a:ea typeface="宋体" panose="02010600030101010101" pitchFamily="2" charset="-122"/>
              </a:rPr>
              <a:t>Natural progression in detail</a:t>
            </a:r>
          </a:p>
          <a:p>
            <a:pPr lvl="1"/>
            <a:endParaRPr lang="en-US" altLang="zh-CN" sz="1100" dirty="0">
              <a:ea typeface="宋体" panose="02010600030101010101" pitchFamily="2" charset="-122"/>
            </a:endParaRPr>
          </a:p>
          <a:p>
            <a:r>
              <a:rPr lang="en-US" altLang="zh-CN" dirty="0">
                <a:ea typeface="宋体" panose="02010600030101010101" pitchFamily="2" charset="-122"/>
              </a:rPr>
              <a:t>Hierarchy can be </a:t>
            </a:r>
            <a:r>
              <a:rPr lang="en-US" altLang="zh-CN" dirty="0">
                <a:solidFill>
                  <a:srgbClr val="FF0000"/>
                </a:solidFill>
                <a:ea typeface="宋体" panose="02010600030101010101" pitchFamily="2" charset="-122"/>
              </a:rPr>
              <a:t>traversed</a:t>
            </a:r>
            <a:r>
              <a:rPr lang="en-US" altLang="zh-CN" dirty="0">
                <a:ea typeface="宋体" panose="02010600030101010101" pitchFamily="2" charset="-122"/>
              </a:rPr>
              <a:t> on the fly</a:t>
            </a:r>
          </a:p>
          <a:p>
            <a:endParaRPr lang="en-US" altLang="zh-CN" sz="1000" dirty="0">
              <a:ea typeface="宋体" panose="02010600030101010101" pitchFamily="2" charset="-122"/>
            </a:endParaRPr>
          </a:p>
          <a:p>
            <a:r>
              <a:rPr lang="en-US" altLang="zh-CN" dirty="0">
                <a:ea typeface="宋体" panose="02010600030101010101" pitchFamily="2" charset="-122"/>
              </a:rPr>
              <a:t>Results in higher visual quality simulation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1000"/>
                                        <p:tgtEl>
                                          <p:spTgt spid="68611">
                                            <p:txEl>
                                              <p:pRg st="0" end="0"/>
                                            </p:txEl>
                                          </p:spTgt>
                                        </p:tgtEl>
                                      </p:cBhvr>
                                    </p:animEffect>
                                    <p:anim calcmode="lin" valueType="num">
                                      <p:cBhvr>
                                        <p:cTn id="8" dur="1000" fill="hold"/>
                                        <p:tgtEl>
                                          <p:spTgt spid="686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6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8611">
                                            <p:txEl>
                                              <p:pRg st="2" end="2"/>
                                            </p:txEl>
                                          </p:spTgt>
                                        </p:tgtEl>
                                        <p:attrNameLst>
                                          <p:attrName>style.visibility</p:attrName>
                                        </p:attrNameLst>
                                      </p:cBhvr>
                                      <p:to>
                                        <p:strVal val="visible"/>
                                      </p:to>
                                    </p:set>
                                    <p:animEffect transition="in" filter="fade">
                                      <p:cBhvr>
                                        <p:cTn id="14" dur="1000"/>
                                        <p:tgtEl>
                                          <p:spTgt spid="68611">
                                            <p:txEl>
                                              <p:pRg st="2" end="2"/>
                                            </p:txEl>
                                          </p:spTgt>
                                        </p:tgtEl>
                                      </p:cBhvr>
                                    </p:animEffect>
                                    <p:anim calcmode="lin" valueType="num">
                                      <p:cBhvr>
                                        <p:cTn id="15" dur="1000" fill="hold"/>
                                        <p:tgtEl>
                                          <p:spTgt spid="686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86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8611">
                                            <p:txEl>
                                              <p:pRg st="4" end="4"/>
                                            </p:txEl>
                                          </p:spTgt>
                                        </p:tgtEl>
                                        <p:attrNameLst>
                                          <p:attrName>style.visibility</p:attrName>
                                        </p:attrNameLst>
                                      </p:cBhvr>
                                      <p:to>
                                        <p:strVal val="visible"/>
                                      </p:to>
                                    </p:set>
                                    <p:animEffect transition="in" filter="fade">
                                      <p:cBhvr>
                                        <p:cTn id="21" dur="1000"/>
                                        <p:tgtEl>
                                          <p:spTgt spid="68611">
                                            <p:txEl>
                                              <p:pRg st="4" end="4"/>
                                            </p:txEl>
                                          </p:spTgt>
                                        </p:tgtEl>
                                      </p:cBhvr>
                                    </p:animEffect>
                                    <p:anim calcmode="lin" valueType="num">
                                      <p:cBhvr>
                                        <p:cTn id="22" dur="1000" fill="hold"/>
                                        <p:tgtEl>
                                          <p:spTgt spid="6861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8611">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8611">
                                            <p:txEl>
                                              <p:pRg st="5" end="5"/>
                                            </p:txEl>
                                          </p:spTgt>
                                        </p:tgtEl>
                                        <p:attrNameLst>
                                          <p:attrName>style.visibility</p:attrName>
                                        </p:attrNameLst>
                                      </p:cBhvr>
                                      <p:to>
                                        <p:strVal val="visible"/>
                                      </p:to>
                                    </p:set>
                                    <p:animEffect transition="in" filter="fade">
                                      <p:cBhvr>
                                        <p:cTn id="26" dur="1000"/>
                                        <p:tgtEl>
                                          <p:spTgt spid="68611">
                                            <p:txEl>
                                              <p:pRg st="5" end="5"/>
                                            </p:txEl>
                                          </p:spTgt>
                                        </p:tgtEl>
                                      </p:cBhvr>
                                    </p:animEffect>
                                    <p:anim calcmode="lin" valueType="num">
                                      <p:cBhvr>
                                        <p:cTn id="27" dur="1000" fill="hold"/>
                                        <p:tgtEl>
                                          <p:spTgt spid="68611">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86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8611">
                                            <p:txEl>
                                              <p:pRg st="7" end="7"/>
                                            </p:txEl>
                                          </p:spTgt>
                                        </p:tgtEl>
                                        <p:attrNameLst>
                                          <p:attrName>style.visibility</p:attrName>
                                        </p:attrNameLst>
                                      </p:cBhvr>
                                      <p:to>
                                        <p:strVal val="visible"/>
                                      </p:to>
                                    </p:set>
                                    <p:animEffect transition="in" filter="fade">
                                      <p:cBhvr>
                                        <p:cTn id="33" dur="1000"/>
                                        <p:tgtEl>
                                          <p:spTgt spid="68611">
                                            <p:txEl>
                                              <p:pRg st="7" end="7"/>
                                            </p:txEl>
                                          </p:spTgt>
                                        </p:tgtEl>
                                      </p:cBhvr>
                                    </p:animEffect>
                                    <p:anim calcmode="lin" valueType="num">
                                      <p:cBhvr>
                                        <p:cTn id="34" dur="1000" fill="hold"/>
                                        <p:tgtEl>
                                          <p:spTgt spid="68611">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686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8611">
                                            <p:txEl>
                                              <p:pRg st="9" end="9"/>
                                            </p:txEl>
                                          </p:spTgt>
                                        </p:tgtEl>
                                        <p:attrNameLst>
                                          <p:attrName>style.visibility</p:attrName>
                                        </p:attrNameLst>
                                      </p:cBhvr>
                                      <p:to>
                                        <p:strVal val="visible"/>
                                      </p:to>
                                    </p:set>
                                    <p:animEffect transition="in" filter="fade">
                                      <p:cBhvr>
                                        <p:cTn id="40" dur="1000"/>
                                        <p:tgtEl>
                                          <p:spTgt spid="68611">
                                            <p:txEl>
                                              <p:pRg st="9" end="9"/>
                                            </p:txEl>
                                          </p:spTgt>
                                        </p:tgtEl>
                                      </p:cBhvr>
                                    </p:animEffect>
                                    <p:anim calcmode="lin" valueType="num">
                                      <p:cBhvr>
                                        <p:cTn id="41" dur="1000" fill="hold"/>
                                        <p:tgtEl>
                                          <p:spTgt spid="68611">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686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EC85D6D-D369-43C1-825A-6CD371B3E494}"/>
              </a:ext>
            </a:extLst>
          </p:cNvPr>
          <p:cNvSpPr>
            <a:spLocks noGrp="1" noChangeArrowheads="1"/>
          </p:cNvSpPr>
          <p:nvPr>
            <p:ph type="title"/>
          </p:nvPr>
        </p:nvSpPr>
        <p:spPr>
          <a:xfrm>
            <a:off x="1068388" y="68263"/>
            <a:ext cx="8990012" cy="795337"/>
          </a:xfrm>
        </p:spPr>
        <p:txBody>
          <a:bodyPr/>
          <a:lstStyle/>
          <a:p>
            <a:r>
              <a:rPr lang="en-US" altLang="zh-CN" sz="4500">
                <a:ea typeface="宋体" panose="02010600030101010101" pitchFamily="2" charset="-122"/>
              </a:rPr>
              <a:t>(2) Construction of Hair Hierarchy</a:t>
            </a:r>
          </a:p>
        </p:txBody>
      </p:sp>
      <p:sp>
        <p:nvSpPr>
          <p:cNvPr id="69635" name="Rectangle 3">
            <a:extLst>
              <a:ext uri="{FF2B5EF4-FFF2-40B4-BE49-F238E27FC236}">
                <a16:creationId xmlns:a16="http://schemas.microsoft.com/office/drawing/2014/main" id="{AF38ED19-7189-4C19-A424-632F74DC1F99}"/>
              </a:ext>
            </a:extLst>
          </p:cNvPr>
          <p:cNvSpPr>
            <a:spLocks noGrp="1" noChangeArrowheads="1"/>
          </p:cNvSpPr>
          <p:nvPr>
            <p:ph type="body" idx="1"/>
          </p:nvPr>
        </p:nvSpPr>
        <p:spPr bwMode="auto">
          <a:xfrm>
            <a:off x="957263" y="1385888"/>
            <a:ext cx="8131175" cy="3328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90000"/>
              </a:lnSpc>
            </a:pPr>
            <a:r>
              <a:rPr lang="en-US" altLang="zh-CN" dirty="0">
                <a:ea typeface="宋体" panose="02010600030101010101" pitchFamily="2" charset="-122"/>
              </a:rPr>
              <a:t>Constructed offline as a </a:t>
            </a:r>
            <a:r>
              <a:rPr lang="en-US" altLang="zh-CN" dirty="0">
                <a:solidFill>
                  <a:srgbClr val="FF0000"/>
                </a:solidFill>
                <a:ea typeface="宋体" panose="02010600030101010101" pitchFamily="2" charset="-122"/>
              </a:rPr>
              <a:t>pre-process</a:t>
            </a:r>
          </a:p>
          <a:p>
            <a:pPr>
              <a:lnSpc>
                <a:spcPct val="90000"/>
              </a:lnSpc>
            </a:pPr>
            <a:endParaRPr lang="en-US" altLang="zh-CN" sz="1800" dirty="0">
              <a:ea typeface="宋体" panose="02010600030101010101" pitchFamily="2" charset="-122"/>
            </a:endParaRPr>
          </a:p>
          <a:p>
            <a:pPr>
              <a:lnSpc>
                <a:spcPct val="90000"/>
              </a:lnSpc>
            </a:pPr>
            <a:r>
              <a:rPr lang="en-US" altLang="zh-CN" dirty="0">
                <a:ea typeface="宋体" panose="02010600030101010101" pitchFamily="2" charset="-122"/>
              </a:rPr>
              <a:t>Continual subdivision of strand groups, clusters, and strips</a:t>
            </a:r>
          </a:p>
          <a:p>
            <a:pPr>
              <a:lnSpc>
                <a:spcPct val="90000"/>
              </a:lnSpc>
              <a:buFont typeface="Wingdings" pitchFamily="2" charset="2"/>
              <a:buNone/>
            </a:pPr>
            <a:endParaRPr lang="en-US" altLang="zh-CN" sz="1800" dirty="0">
              <a:ea typeface="宋体" panose="02010600030101010101" pitchFamily="2" charset="-122"/>
            </a:endParaRPr>
          </a:p>
          <a:p>
            <a:pPr>
              <a:lnSpc>
                <a:spcPct val="90000"/>
              </a:lnSpc>
            </a:pPr>
            <a:r>
              <a:rPr lang="en-US" altLang="zh-CN" dirty="0">
                <a:ea typeface="宋体" panose="02010600030101010101" pitchFamily="2" charset="-122"/>
              </a:rPr>
              <a:t>Build hierarchies in top-down manner</a:t>
            </a:r>
          </a:p>
          <a:p>
            <a:pPr>
              <a:lnSpc>
                <a:spcPct val="90000"/>
              </a:lnSpc>
            </a:pPr>
            <a:endParaRPr lang="en-US" altLang="zh-CN" sz="1800" dirty="0">
              <a:ea typeface="宋体" panose="02010600030101010101" pitchFamily="2" charset="-122"/>
            </a:endParaRPr>
          </a:p>
          <a:p>
            <a:pPr>
              <a:lnSpc>
                <a:spcPct val="90000"/>
              </a:lnSpc>
            </a:pPr>
            <a:r>
              <a:rPr lang="en-US" altLang="zh-CN" dirty="0">
                <a:ea typeface="宋体" panose="02010600030101010101" pitchFamily="2" charset="-122"/>
              </a:rPr>
              <a:t>Gain more detail down the hierarchy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fade">
                                      <p:cBhvr>
                                        <p:cTn id="7" dur="1000"/>
                                        <p:tgtEl>
                                          <p:spTgt spid="69635">
                                            <p:txEl>
                                              <p:pRg st="0" end="0"/>
                                            </p:txEl>
                                          </p:spTgt>
                                        </p:tgtEl>
                                      </p:cBhvr>
                                    </p:animEffect>
                                    <p:anim calcmode="lin" valueType="num">
                                      <p:cBhvr>
                                        <p:cTn id="8" dur="10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96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9635">
                                            <p:txEl>
                                              <p:pRg st="2" end="2"/>
                                            </p:txEl>
                                          </p:spTgt>
                                        </p:tgtEl>
                                        <p:attrNameLst>
                                          <p:attrName>style.visibility</p:attrName>
                                        </p:attrNameLst>
                                      </p:cBhvr>
                                      <p:to>
                                        <p:strVal val="visible"/>
                                      </p:to>
                                    </p:set>
                                    <p:animEffect transition="in" filter="fade">
                                      <p:cBhvr>
                                        <p:cTn id="14" dur="1000"/>
                                        <p:tgtEl>
                                          <p:spTgt spid="69635">
                                            <p:txEl>
                                              <p:pRg st="2" end="2"/>
                                            </p:txEl>
                                          </p:spTgt>
                                        </p:tgtEl>
                                      </p:cBhvr>
                                    </p:animEffect>
                                    <p:anim calcmode="lin" valueType="num">
                                      <p:cBhvr>
                                        <p:cTn id="15" dur="1000" fill="hold"/>
                                        <p:tgtEl>
                                          <p:spTgt spid="696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96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9635">
                                            <p:txEl>
                                              <p:pRg st="4" end="4"/>
                                            </p:txEl>
                                          </p:spTgt>
                                        </p:tgtEl>
                                        <p:attrNameLst>
                                          <p:attrName>style.visibility</p:attrName>
                                        </p:attrNameLst>
                                      </p:cBhvr>
                                      <p:to>
                                        <p:strVal val="visible"/>
                                      </p:to>
                                    </p:set>
                                    <p:animEffect transition="in" filter="fade">
                                      <p:cBhvr>
                                        <p:cTn id="21" dur="1000"/>
                                        <p:tgtEl>
                                          <p:spTgt spid="69635">
                                            <p:txEl>
                                              <p:pRg st="4" end="4"/>
                                            </p:txEl>
                                          </p:spTgt>
                                        </p:tgtEl>
                                      </p:cBhvr>
                                    </p:animEffect>
                                    <p:anim calcmode="lin" valueType="num">
                                      <p:cBhvr>
                                        <p:cTn id="22" dur="10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96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9635">
                                            <p:txEl>
                                              <p:pRg st="6" end="6"/>
                                            </p:txEl>
                                          </p:spTgt>
                                        </p:tgtEl>
                                        <p:attrNameLst>
                                          <p:attrName>style.visibility</p:attrName>
                                        </p:attrNameLst>
                                      </p:cBhvr>
                                      <p:to>
                                        <p:strVal val="visible"/>
                                      </p:to>
                                    </p:set>
                                    <p:animEffect transition="in" filter="fade">
                                      <p:cBhvr>
                                        <p:cTn id="28" dur="1000"/>
                                        <p:tgtEl>
                                          <p:spTgt spid="69635">
                                            <p:txEl>
                                              <p:pRg st="6" end="6"/>
                                            </p:txEl>
                                          </p:spTgt>
                                        </p:tgtEl>
                                      </p:cBhvr>
                                    </p:animEffect>
                                    <p:anim calcmode="lin" valueType="num">
                                      <p:cBhvr>
                                        <p:cTn id="29" dur="1000" fill="hold"/>
                                        <p:tgtEl>
                                          <p:spTgt spid="6963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963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E7B97F8-75F0-4600-A4CB-31625718D341}"/>
              </a:ext>
            </a:extLst>
          </p:cNvPr>
          <p:cNvSpPr>
            <a:spLocks noGrp="1" noChangeArrowheads="1"/>
          </p:cNvSpPr>
          <p:nvPr>
            <p:ph type="title"/>
          </p:nvPr>
        </p:nvSpPr>
        <p:spPr/>
        <p:txBody>
          <a:bodyPr/>
          <a:lstStyle/>
          <a:p>
            <a:r>
              <a:rPr lang="en-US" altLang="zh-CN">
                <a:ea typeface="宋体" panose="02010600030101010101" pitchFamily="2" charset="-122"/>
              </a:rPr>
              <a:t>(3) Hierarchy Construction</a:t>
            </a:r>
          </a:p>
        </p:txBody>
      </p:sp>
      <p:pic>
        <p:nvPicPr>
          <p:cNvPr id="70659" name="Picture 7">
            <a:extLst>
              <a:ext uri="{FF2B5EF4-FFF2-40B4-BE49-F238E27FC236}">
                <a16:creationId xmlns:a16="http://schemas.microsoft.com/office/drawing/2014/main" id="{E105F0F3-543D-4E9C-86AB-4870B7995EAA}"/>
              </a:ext>
            </a:extLst>
          </p:cNvPr>
          <p:cNvPicPr preferRelativeResize="0">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1457325" y="1957388"/>
            <a:ext cx="6705600" cy="35353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512" name="Oval 8">
            <a:extLst>
              <a:ext uri="{FF2B5EF4-FFF2-40B4-BE49-F238E27FC236}">
                <a16:creationId xmlns:a16="http://schemas.microsoft.com/office/drawing/2014/main" id="{AE32C8F4-04F7-4E20-AD27-04A105881479}"/>
              </a:ext>
            </a:extLst>
          </p:cNvPr>
          <p:cNvSpPr>
            <a:spLocks noChangeArrowheads="1"/>
          </p:cNvSpPr>
          <p:nvPr/>
        </p:nvSpPr>
        <p:spPr bwMode="auto">
          <a:xfrm>
            <a:off x="3217863" y="2216150"/>
            <a:ext cx="1425575" cy="1414463"/>
          </a:xfrm>
          <a:prstGeom prst="ellipse">
            <a:avLst/>
          </a:prstGeom>
          <a:solidFill>
            <a:srgbClr val="800000">
              <a:alpha val="18823"/>
            </a:srgbClr>
          </a:solidFill>
          <a:ln w="28575"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5513" name="AutoShape 9">
            <a:extLst>
              <a:ext uri="{FF2B5EF4-FFF2-40B4-BE49-F238E27FC236}">
                <a16:creationId xmlns:a16="http://schemas.microsoft.com/office/drawing/2014/main" id="{F9A11215-1596-4F64-9C49-7880B77BC584}"/>
              </a:ext>
            </a:extLst>
          </p:cNvPr>
          <p:cNvSpPr>
            <a:spLocks noChangeArrowheads="1"/>
          </p:cNvSpPr>
          <p:nvPr/>
        </p:nvSpPr>
        <p:spPr bwMode="auto">
          <a:xfrm>
            <a:off x="3721100" y="2043113"/>
            <a:ext cx="419100" cy="346075"/>
          </a:xfrm>
          <a:prstGeom prst="star5">
            <a:avLst/>
          </a:prstGeom>
          <a:solidFill>
            <a:srgbClr val="FFFF00"/>
          </a:solidFill>
          <a:ln w="12700" cap="sq">
            <a:solidFill>
              <a:schemeClr val="tx1"/>
            </a:solidFill>
            <a:miter lim="800000"/>
            <a:headEnd type="none" w="sm" len="sm"/>
            <a:tailEnd type="none" w="sm" len="sm"/>
          </a:ln>
          <a:effectLst/>
        </p:spPr>
        <p:txBody>
          <a:bodyPr wrap="none" lIns="101882" tIns="50941" rIns="101882" bIns="50941" anchor="ctr"/>
          <a:lstStyle/>
          <a:p>
            <a:pPr>
              <a:defRPr/>
            </a:pPr>
            <a:endParaRPr lang="zh-CN" altLang="en-US">
              <a:latin typeface="Arial" charset="0"/>
            </a:endParaRPr>
          </a:p>
        </p:txBody>
      </p:sp>
      <p:sp>
        <p:nvSpPr>
          <p:cNvPr id="1045514" name="Oval 10">
            <a:extLst>
              <a:ext uri="{FF2B5EF4-FFF2-40B4-BE49-F238E27FC236}">
                <a16:creationId xmlns:a16="http://schemas.microsoft.com/office/drawing/2014/main" id="{72A26F04-255F-4D56-A2E3-5BC60A6948BE}"/>
              </a:ext>
            </a:extLst>
          </p:cNvPr>
          <p:cNvSpPr>
            <a:spLocks noChangeArrowheads="1"/>
          </p:cNvSpPr>
          <p:nvPr/>
        </p:nvSpPr>
        <p:spPr bwMode="auto">
          <a:xfrm>
            <a:off x="1541463" y="3511550"/>
            <a:ext cx="4862512" cy="1295400"/>
          </a:xfrm>
          <a:prstGeom prst="ellipse">
            <a:avLst/>
          </a:prstGeom>
          <a:solidFill>
            <a:srgbClr val="800000">
              <a:alpha val="21176"/>
            </a:srgbClr>
          </a:solidFill>
          <a:ln w="28575"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5515" name="Oval 11">
            <a:extLst>
              <a:ext uri="{FF2B5EF4-FFF2-40B4-BE49-F238E27FC236}">
                <a16:creationId xmlns:a16="http://schemas.microsoft.com/office/drawing/2014/main" id="{635E797B-9121-450E-AE95-A6143A67ABE0}"/>
              </a:ext>
            </a:extLst>
          </p:cNvPr>
          <p:cNvSpPr>
            <a:spLocks noChangeArrowheads="1"/>
          </p:cNvSpPr>
          <p:nvPr/>
        </p:nvSpPr>
        <p:spPr bwMode="auto">
          <a:xfrm>
            <a:off x="1374775" y="4548188"/>
            <a:ext cx="5195888" cy="863600"/>
          </a:xfrm>
          <a:prstGeom prst="ellipse">
            <a:avLst/>
          </a:prstGeom>
          <a:solidFill>
            <a:srgbClr val="800000">
              <a:alpha val="21176"/>
            </a:srgbClr>
          </a:solidFill>
          <a:ln w="28575" cap="sq">
            <a:solidFill>
              <a:srgbClr val="800000"/>
            </a:solidFill>
            <a:round/>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4551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4551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04551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045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12" grpId="0" animBg="1"/>
      <p:bldP spid="1045514" grpId="0" animBg="1"/>
      <p:bldP spid="10455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Oval 2">
            <a:extLst>
              <a:ext uri="{FF2B5EF4-FFF2-40B4-BE49-F238E27FC236}">
                <a16:creationId xmlns:a16="http://schemas.microsoft.com/office/drawing/2014/main" id="{2F53B12D-4746-4DC5-9B38-A115753F2096}"/>
              </a:ext>
            </a:extLst>
          </p:cNvPr>
          <p:cNvSpPr>
            <a:spLocks noChangeArrowheads="1"/>
          </p:cNvSpPr>
          <p:nvPr/>
        </p:nvSpPr>
        <p:spPr bwMode="auto">
          <a:xfrm>
            <a:off x="6370638" y="2330450"/>
            <a:ext cx="2771775" cy="2862263"/>
          </a:xfrm>
          <a:prstGeom prst="ellipse">
            <a:avLst/>
          </a:prstGeom>
          <a:solidFill>
            <a:srgbClr val="BBE0E3"/>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83" name="Rectangle 3">
            <a:extLst>
              <a:ext uri="{FF2B5EF4-FFF2-40B4-BE49-F238E27FC236}">
                <a16:creationId xmlns:a16="http://schemas.microsoft.com/office/drawing/2014/main" id="{FE35338E-3915-4866-82C6-9830BDD9D92C}"/>
              </a:ext>
            </a:extLst>
          </p:cNvPr>
          <p:cNvSpPr>
            <a:spLocks noGrp="1" noChangeArrowheads="1"/>
          </p:cNvSpPr>
          <p:nvPr>
            <p:ph type="title"/>
          </p:nvPr>
        </p:nvSpPr>
        <p:spPr>
          <a:xfrm>
            <a:off x="835025" y="28575"/>
            <a:ext cx="9051925" cy="779463"/>
          </a:xfrm>
        </p:spPr>
        <p:txBody>
          <a:bodyPr/>
          <a:lstStyle/>
          <a:p>
            <a:r>
              <a:rPr lang="en-US" altLang="zh-CN">
                <a:ea typeface="宋体" panose="02010600030101010101" pitchFamily="2" charset="-122"/>
              </a:rPr>
              <a:t>(4) Subdivision of Hair</a:t>
            </a:r>
          </a:p>
        </p:txBody>
      </p:sp>
      <p:sp>
        <p:nvSpPr>
          <p:cNvPr id="1047556" name="Rectangle 4">
            <a:extLst>
              <a:ext uri="{FF2B5EF4-FFF2-40B4-BE49-F238E27FC236}">
                <a16:creationId xmlns:a16="http://schemas.microsoft.com/office/drawing/2014/main" id="{75158BCD-6C32-4FFA-9726-B02743E7E36B}"/>
              </a:ext>
            </a:extLst>
          </p:cNvPr>
          <p:cNvSpPr>
            <a:spLocks noGrp="1" noChangeArrowheads="1"/>
          </p:cNvSpPr>
          <p:nvPr>
            <p:ph type="body" sz="half" idx="1"/>
          </p:nvPr>
        </p:nvSpPr>
        <p:spPr bwMode="auto">
          <a:xfrm>
            <a:off x="503238" y="1812925"/>
            <a:ext cx="5784850" cy="399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a:ea typeface="宋体" panose="02010600030101010101" pitchFamily="2" charset="-122"/>
              </a:rPr>
              <a:t>Cross-section of strand grouping</a:t>
            </a:r>
          </a:p>
          <a:p>
            <a:r>
              <a:rPr lang="en-US" altLang="zh-CN">
                <a:ea typeface="宋体" panose="02010600030101010101" pitchFamily="2" charset="-122"/>
              </a:rPr>
              <a:t>Divide into </a:t>
            </a:r>
            <a:r>
              <a:rPr lang="en-US" altLang="zh-CN">
                <a:solidFill>
                  <a:srgbClr val="FF0000"/>
                </a:solidFill>
                <a:ea typeface="宋体" panose="02010600030101010101" pitchFamily="2" charset="-122"/>
              </a:rPr>
              <a:t>four</a:t>
            </a:r>
            <a:r>
              <a:rPr lang="en-US" altLang="zh-CN">
                <a:ea typeface="宋体" panose="02010600030101010101" pitchFamily="2" charset="-122"/>
              </a:rPr>
              <a:t> </a:t>
            </a:r>
            <a:r>
              <a:rPr lang="en-US" altLang="zh-CN">
                <a:solidFill>
                  <a:srgbClr val="FF0000"/>
                </a:solidFill>
                <a:ea typeface="宋体" panose="02010600030101010101" pitchFamily="2" charset="-122"/>
              </a:rPr>
              <a:t>equal</a:t>
            </a:r>
            <a:r>
              <a:rPr lang="en-US" altLang="zh-CN">
                <a:ea typeface="宋体" panose="02010600030101010101" pitchFamily="2" charset="-122"/>
              </a:rPr>
              <a:t> </a:t>
            </a:r>
            <a:r>
              <a:rPr lang="en-US" altLang="zh-CN">
                <a:solidFill>
                  <a:srgbClr val="FF0000"/>
                </a:solidFill>
                <a:ea typeface="宋体" panose="02010600030101010101" pitchFamily="2" charset="-122"/>
              </a:rPr>
              <a:t>parts</a:t>
            </a:r>
          </a:p>
          <a:p>
            <a:pPr lvl="1"/>
            <a:r>
              <a:rPr lang="en-US" altLang="zh-CN">
                <a:ea typeface="宋体" panose="02010600030101010101" pitchFamily="2" charset="-122"/>
              </a:rPr>
              <a:t>Line Swept Sphere(</a:t>
            </a:r>
            <a:r>
              <a:rPr lang="en-US" altLang="zh-CN">
                <a:solidFill>
                  <a:srgbClr val="FF0000"/>
                </a:solidFill>
                <a:ea typeface="宋体" panose="02010600030101010101" pitchFamily="2" charset="-122"/>
              </a:rPr>
              <a:t>LSS</a:t>
            </a:r>
            <a:r>
              <a:rPr lang="en-US" altLang="zh-CN">
                <a:ea typeface="宋体" panose="02010600030101010101" pitchFamily="2" charset="-122"/>
              </a:rPr>
              <a:t>) tightly fits for collision detection</a:t>
            </a:r>
          </a:p>
          <a:p>
            <a:r>
              <a:rPr lang="en-US" altLang="zh-CN">
                <a:ea typeface="宋体" panose="02010600030101010101" pitchFamily="2" charset="-122"/>
              </a:rPr>
              <a:t>Placement of strands remains consistent</a:t>
            </a:r>
          </a:p>
        </p:txBody>
      </p:sp>
      <p:sp>
        <p:nvSpPr>
          <p:cNvPr id="1047557" name="Oval 5">
            <a:extLst>
              <a:ext uri="{FF2B5EF4-FFF2-40B4-BE49-F238E27FC236}">
                <a16:creationId xmlns:a16="http://schemas.microsoft.com/office/drawing/2014/main" id="{3474C39A-164B-4F5B-89F8-76BE63DBBA83}"/>
              </a:ext>
            </a:extLst>
          </p:cNvPr>
          <p:cNvSpPr>
            <a:spLocks noChangeArrowheads="1"/>
          </p:cNvSpPr>
          <p:nvPr/>
        </p:nvSpPr>
        <p:spPr bwMode="auto">
          <a:xfrm>
            <a:off x="7078663" y="2482850"/>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58" name="Oval 6">
            <a:extLst>
              <a:ext uri="{FF2B5EF4-FFF2-40B4-BE49-F238E27FC236}">
                <a16:creationId xmlns:a16="http://schemas.microsoft.com/office/drawing/2014/main" id="{ABEACF2B-8B4B-4A52-B0EA-403342B964B6}"/>
              </a:ext>
            </a:extLst>
          </p:cNvPr>
          <p:cNvSpPr>
            <a:spLocks noChangeArrowheads="1"/>
          </p:cNvSpPr>
          <p:nvPr/>
        </p:nvSpPr>
        <p:spPr bwMode="auto">
          <a:xfrm>
            <a:off x="7364413" y="2792413"/>
            <a:ext cx="142875"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59" name="Oval 7">
            <a:extLst>
              <a:ext uri="{FF2B5EF4-FFF2-40B4-BE49-F238E27FC236}">
                <a16:creationId xmlns:a16="http://schemas.microsoft.com/office/drawing/2014/main" id="{2DB729A9-BDDB-4E01-B802-3C47507D37E9}"/>
              </a:ext>
            </a:extLst>
          </p:cNvPr>
          <p:cNvSpPr>
            <a:spLocks noChangeArrowheads="1"/>
          </p:cNvSpPr>
          <p:nvPr/>
        </p:nvSpPr>
        <p:spPr bwMode="auto">
          <a:xfrm>
            <a:off x="7646988" y="3101975"/>
            <a:ext cx="144462"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0" name="Oval 8">
            <a:extLst>
              <a:ext uri="{FF2B5EF4-FFF2-40B4-BE49-F238E27FC236}">
                <a16:creationId xmlns:a16="http://schemas.microsoft.com/office/drawing/2014/main" id="{719EE1FD-C593-4D45-9E94-A6B0CE53F26A}"/>
              </a:ext>
            </a:extLst>
          </p:cNvPr>
          <p:cNvSpPr>
            <a:spLocks noChangeArrowheads="1"/>
          </p:cNvSpPr>
          <p:nvPr/>
        </p:nvSpPr>
        <p:spPr bwMode="auto">
          <a:xfrm>
            <a:off x="7504113" y="3409950"/>
            <a:ext cx="146050"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1" name="Oval 9">
            <a:extLst>
              <a:ext uri="{FF2B5EF4-FFF2-40B4-BE49-F238E27FC236}">
                <a16:creationId xmlns:a16="http://schemas.microsoft.com/office/drawing/2014/main" id="{DB5BF9EB-08ED-4EAA-8C0C-0878C3FDD4CB}"/>
              </a:ext>
            </a:extLst>
          </p:cNvPr>
          <p:cNvSpPr>
            <a:spLocks noChangeArrowheads="1"/>
          </p:cNvSpPr>
          <p:nvPr/>
        </p:nvSpPr>
        <p:spPr bwMode="auto">
          <a:xfrm>
            <a:off x="7504113" y="3719513"/>
            <a:ext cx="146050"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2" name="Oval 10">
            <a:extLst>
              <a:ext uri="{FF2B5EF4-FFF2-40B4-BE49-F238E27FC236}">
                <a16:creationId xmlns:a16="http://schemas.microsoft.com/office/drawing/2014/main" id="{84CD7062-026F-4DF9-BDA8-E5FF9EF85662}"/>
              </a:ext>
            </a:extLst>
          </p:cNvPr>
          <p:cNvSpPr>
            <a:spLocks noChangeArrowheads="1"/>
          </p:cNvSpPr>
          <p:nvPr/>
        </p:nvSpPr>
        <p:spPr bwMode="auto">
          <a:xfrm>
            <a:off x="7221538" y="3409950"/>
            <a:ext cx="146050"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3" name="Oval 11">
            <a:extLst>
              <a:ext uri="{FF2B5EF4-FFF2-40B4-BE49-F238E27FC236}">
                <a16:creationId xmlns:a16="http://schemas.microsoft.com/office/drawing/2014/main" id="{6E732F2C-8EAF-4EAE-98C5-1E43B9D4A4E0}"/>
              </a:ext>
            </a:extLst>
          </p:cNvPr>
          <p:cNvSpPr>
            <a:spLocks noChangeArrowheads="1"/>
          </p:cNvSpPr>
          <p:nvPr/>
        </p:nvSpPr>
        <p:spPr bwMode="auto">
          <a:xfrm>
            <a:off x="7078663" y="3719513"/>
            <a:ext cx="146050"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4" name="Oval 12">
            <a:extLst>
              <a:ext uri="{FF2B5EF4-FFF2-40B4-BE49-F238E27FC236}">
                <a16:creationId xmlns:a16="http://schemas.microsoft.com/office/drawing/2014/main" id="{C1985677-7536-4391-878D-A8AA36A14483}"/>
              </a:ext>
            </a:extLst>
          </p:cNvPr>
          <p:cNvSpPr>
            <a:spLocks noChangeArrowheads="1"/>
          </p:cNvSpPr>
          <p:nvPr/>
        </p:nvSpPr>
        <p:spPr bwMode="auto">
          <a:xfrm>
            <a:off x="7078663" y="2944813"/>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5" name="Oval 13">
            <a:extLst>
              <a:ext uri="{FF2B5EF4-FFF2-40B4-BE49-F238E27FC236}">
                <a16:creationId xmlns:a16="http://schemas.microsoft.com/office/drawing/2014/main" id="{EF008438-E653-4AE9-B15B-179A2FD8DFA7}"/>
              </a:ext>
            </a:extLst>
          </p:cNvPr>
          <p:cNvSpPr>
            <a:spLocks noChangeArrowheads="1"/>
          </p:cNvSpPr>
          <p:nvPr/>
        </p:nvSpPr>
        <p:spPr bwMode="auto">
          <a:xfrm>
            <a:off x="7364413" y="3101975"/>
            <a:ext cx="142875"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6" name="Oval 14">
            <a:extLst>
              <a:ext uri="{FF2B5EF4-FFF2-40B4-BE49-F238E27FC236}">
                <a16:creationId xmlns:a16="http://schemas.microsoft.com/office/drawing/2014/main" id="{05FA01A9-4C2E-4147-B24F-6378939E1C70}"/>
              </a:ext>
            </a:extLst>
          </p:cNvPr>
          <p:cNvSpPr>
            <a:spLocks noChangeArrowheads="1"/>
          </p:cNvSpPr>
          <p:nvPr/>
        </p:nvSpPr>
        <p:spPr bwMode="auto">
          <a:xfrm>
            <a:off x="7931150" y="3563938"/>
            <a:ext cx="142875" cy="160337"/>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7" name="Oval 15">
            <a:extLst>
              <a:ext uri="{FF2B5EF4-FFF2-40B4-BE49-F238E27FC236}">
                <a16:creationId xmlns:a16="http://schemas.microsoft.com/office/drawing/2014/main" id="{CFB8C903-ABCC-4A96-A58D-1355C0BA3839}"/>
              </a:ext>
            </a:extLst>
          </p:cNvPr>
          <p:cNvSpPr>
            <a:spLocks noChangeArrowheads="1"/>
          </p:cNvSpPr>
          <p:nvPr/>
        </p:nvSpPr>
        <p:spPr bwMode="auto">
          <a:xfrm>
            <a:off x="8213725" y="3871913"/>
            <a:ext cx="146050" cy="160337"/>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8" name="Oval 16">
            <a:extLst>
              <a:ext uri="{FF2B5EF4-FFF2-40B4-BE49-F238E27FC236}">
                <a16:creationId xmlns:a16="http://schemas.microsoft.com/office/drawing/2014/main" id="{5D28570A-DA6B-400C-8C54-0AC69D33F0B5}"/>
              </a:ext>
            </a:extLst>
          </p:cNvPr>
          <p:cNvSpPr>
            <a:spLocks noChangeArrowheads="1"/>
          </p:cNvSpPr>
          <p:nvPr/>
        </p:nvSpPr>
        <p:spPr bwMode="auto">
          <a:xfrm>
            <a:off x="8070850" y="4181475"/>
            <a:ext cx="147638"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69" name="Oval 17">
            <a:extLst>
              <a:ext uri="{FF2B5EF4-FFF2-40B4-BE49-F238E27FC236}">
                <a16:creationId xmlns:a16="http://schemas.microsoft.com/office/drawing/2014/main" id="{094064AE-DB1E-467D-8AC6-7C11E2C4844E}"/>
              </a:ext>
            </a:extLst>
          </p:cNvPr>
          <p:cNvSpPr>
            <a:spLocks noChangeArrowheads="1"/>
          </p:cNvSpPr>
          <p:nvPr/>
        </p:nvSpPr>
        <p:spPr bwMode="auto">
          <a:xfrm>
            <a:off x="7931150" y="4491038"/>
            <a:ext cx="142875"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0" name="Oval 18">
            <a:extLst>
              <a:ext uri="{FF2B5EF4-FFF2-40B4-BE49-F238E27FC236}">
                <a16:creationId xmlns:a16="http://schemas.microsoft.com/office/drawing/2014/main" id="{C0211944-45F8-41C1-A5FE-FE25AB9CA8AF}"/>
              </a:ext>
            </a:extLst>
          </p:cNvPr>
          <p:cNvSpPr>
            <a:spLocks noChangeArrowheads="1"/>
          </p:cNvSpPr>
          <p:nvPr/>
        </p:nvSpPr>
        <p:spPr bwMode="auto">
          <a:xfrm>
            <a:off x="7931150" y="4795838"/>
            <a:ext cx="142875"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1" name="Oval 19">
            <a:extLst>
              <a:ext uri="{FF2B5EF4-FFF2-40B4-BE49-F238E27FC236}">
                <a16:creationId xmlns:a16="http://schemas.microsoft.com/office/drawing/2014/main" id="{444D8B29-0DDC-40BE-BCE2-95F1ACC7E72D}"/>
              </a:ext>
            </a:extLst>
          </p:cNvPr>
          <p:cNvSpPr>
            <a:spLocks noChangeArrowheads="1"/>
          </p:cNvSpPr>
          <p:nvPr/>
        </p:nvSpPr>
        <p:spPr bwMode="auto">
          <a:xfrm>
            <a:off x="8213725" y="4491038"/>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2" name="Oval 20">
            <a:extLst>
              <a:ext uri="{FF2B5EF4-FFF2-40B4-BE49-F238E27FC236}">
                <a16:creationId xmlns:a16="http://schemas.microsoft.com/office/drawing/2014/main" id="{54AAD6E9-4FA8-45D5-AB98-0F833BE7774B}"/>
              </a:ext>
            </a:extLst>
          </p:cNvPr>
          <p:cNvSpPr>
            <a:spLocks noChangeArrowheads="1"/>
          </p:cNvSpPr>
          <p:nvPr/>
        </p:nvSpPr>
        <p:spPr bwMode="auto">
          <a:xfrm>
            <a:off x="8497888" y="4333875"/>
            <a:ext cx="144462"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3" name="Oval 21">
            <a:extLst>
              <a:ext uri="{FF2B5EF4-FFF2-40B4-BE49-F238E27FC236}">
                <a16:creationId xmlns:a16="http://schemas.microsoft.com/office/drawing/2014/main" id="{1CD3F1A9-202A-48C5-9C53-6FB445D0A69D}"/>
              </a:ext>
            </a:extLst>
          </p:cNvPr>
          <p:cNvSpPr>
            <a:spLocks noChangeArrowheads="1"/>
          </p:cNvSpPr>
          <p:nvPr/>
        </p:nvSpPr>
        <p:spPr bwMode="auto">
          <a:xfrm>
            <a:off x="8782050" y="4025900"/>
            <a:ext cx="142875"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4" name="Oval 22">
            <a:extLst>
              <a:ext uri="{FF2B5EF4-FFF2-40B4-BE49-F238E27FC236}">
                <a16:creationId xmlns:a16="http://schemas.microsoft.com/office/drawing/2014/main" id="{FA08BFD8-325D-4E19-9FF0-555ED2453459}"/>
              </a:ext>
            </a:extLst>
          </p:cNvPr>
          <p:cNvSpPr>
            <a:spLocks noChangeArrowheads="1"/>
          </p:cNvSpPr>
          <p:nvPr/>
        </p:nvSpPr>
        <p:spPr bwMode="auto">
          <a:xfrm>
            <a:off x="8497888" y="3719513"/>
            <a:ext cx="144462"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5" name="Oval 23">
            <a:extLst>
              <a:ext uri="{FF2B5EF4-FFF2-40B4-BE49-F238E27FC236}">
                <a16:creationId xmlns:a16="http://schemas.microsoft.com/office/drawing/2014/main" id="{9C3C8EA9-E252-4F42-BEF1-840CD17CAB48}"/>
              </a:ext>
            </a:extLst>
          </p:cNvPr>
          <p:cNvSpPr>
            <a:spLocks noChangeArrowheads="1"/>
          </p:cNvSpPr>
          <p:nvPr/>
        </p:nvSpPr>
        <p:spPr bwMode="auto">
          <a:xfrm>
            <a:off x="8497888" y="4025900"/>
            <a:ext cx="144462"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6" name="Oval 24">
            <a:extLst>
              <a:ext uri="{FF2B5EF4-FFF2-40B4-BE49-F238E27FC236}">
                <a16:creationId xmlns:a16="http://schemas.microsoft.com/office/drawing/2014/main" id="{ED64E7B7-AA47-4465-8591-B364D93A6086}"/>
              </a:ext>
            </a:extLst>
          </p:cNvPr>
          <p:cNvSpPr>
            <a:spLocks noChangeArrowheads="1"/>
          </p:cNvSpPr>
          <p:nvPr/>
        </p:nvSpPr>
        <p:spPr bwMode="auto">
          <a:xfrm>
            <a:off x="8782050" y="3563938"/>
            <a:ext cx="142875" cy="160337"/>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7" name="Oval 25">
            <a:extLst>
              <a:ext uri="{FF2B5EF4-FFF2-40B4-BE49-F238E27FC236}">
                <a16:creationId xmlns:a16="http://schemas.microsoft.com/office/drawing/2014/main" id="{A7224B9D-DEFC-4201-8EA1-0CE360751E6B}"/>
              </a:ext>
            </a:extLst>
          </p:cNvPr>
          <p:cNvSpPr>
            <a:spLocks noChangeArrowheads="1"/>
          </p:cNvSpPr>
          <p:nvPr/>
        </p:nvSpPr>
        <p:spPr bwMode="auto">
          <a:xfrm>
            <a:off x="8497888" y="3409950"/>
            <a:ext cx="144462"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8" name="Oval 26">
            <a:extLst>
              <a:ext uri="{FF2B5EF4-FFF2-40B4-BE49-F238E27FC236}">
                <a16:creationId xmlns:a16="http://schemas.microsoft.com/office/drawing/2014/main" id="{9DA04542-4E39-4DAA-A7A4-C52AAB1C314A}"/>
              </a:ext>
            </a:extLst>
          </p:cNvPr>
          <p:cNvSpPr>
            <a:spLocks noChangeArrowheads="1"/>
          </p:cNvSpPr>
          <p:nvPr/>
        </p:nvSpPr>
        <p:spPr bwMode="auto">
          <a:xfrm>
            <a:off x="8213725" y="3563938"/>
            <a:ext cx="146050" cy="160337"/>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79" name="Oval 27">
            <a:extLst>
              <a:ext uri="{FF2B5EF4-FFF2-40B4-BE49-F238E27FC236}">
                <a16:creationId xmlns:a16="http://schemas.microsoft.com/office/drawing/2014/main" id="{176A5506-5D98-45E1-ABC5-55895A00BB9C}"/>
              </a:ext>
            </a:extLst>
          </p:cNvPr>
          <p:cNvSpPr>
            <a:spLocks noChangeArrowheads="1"/>
          </p:cNvSpPr>
          <p:nvPr/>
        </p:nvSpPr>
        <p:spPr bwMode="auto">
          <a:xfrm>
            <a:off x="8070850" y="3254375"/>
            <a:ext cx="147638"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0" name="Oval 28">
            <a:extLst>
              <a:ext uri="{FF2B5EF4-FFF2-40B4-BE49-F238E27FC236}">
                <a16:creationId xmlns:a16="http://schemas.microsoft.com/office/drawing/2014/main" id="{53CBEC65-9409-4DA0-B8A0-C0A7544C83E5}"/>
              </a:ext>
            </a:extLst>
          </p:cNvPr>
          <p:cNvSpPr>
            <a:spLocks noChangeArrowheads="1"/>
          </p:cNvSpPr>
          <p:nvPr/>
        </p:nvSpPr>
        <p:spPr bwMode="auto">
          <a:xfrm>
            <a:off x="8356600" y="3101975"/>
            <a:ext cx="144463"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1" name="Oval 29">
            <a:extLst>
              <a:ext uri="{FF2B5EF4-FFF2-40B4-BE49-F238E27FC236}">
                <a16:creationId xmlns:a16="http://schemas.microsoft.com/office/drawing/2014/main" id="{4DE6C0B7-59E0-4D91-B6B3-F93A6E1D559C}"/>
              </a:ext>
            </a:extLst>
          </p:cNvPr>
          <p:cNvSpPr>
            <a:spLocks noChangeArrowheads="1"/>
          </p:cNvSpPr>
          <p:nvPr/>
        </p:nvSpPr>
        <p:spPr bwMode="auto">
          <a:xfrm>
            <a:off x="8782050" y="3101975"/>
            <a:ext cx="142875"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2" name="Oval 30">
            <a:extLst>
              <a:ext uri="{FF2B5EF4-FFF2-40B4-BE49-F238E27FC236}">
                <a16:creationId xmlns:a16="http://schemas.microsoft.com/office/drawing/2014/main" id="{E73FCD9E-BAD8-47CC-BAB4-D89E46678475}"/>
              </a:ext>
            </a:extLst>
          </p:cNvPr>
          <p:cNvSpPr>
            <a:spLocks noChangeArrowheads="1"/>
          </p:cNvSpPr>
          <p:nvPr/>
        </p:nvSpPr>
        <p:spPr bwMode="auto">
          <a:xfrm>
            <a:off x="7364413" y="4181475"/>
            <a:ext cx="142875"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3" name="Oval 31">
            <a:extLst>
              <a:ext uri="{FF2B5EF4-FFF2-40B4-BE49-F238E27FC236}">
                <a16:creationId xmlns:a16="http://schemas.microsoft.com/office/drawing/2014/main" id="{7C880E56-9241-4B55-8C63-324ADC504E78}"/>
              </a:ext>
            </a:extLst>
          </p:cNvPr>
          <p:cNvSpPr>
            <a:spLocks noChangeArrowheads="1"/>
          </p:cNvSpPr>
          <p:nvPr/>
        </p:nvSpPr>
        <p:spPr bwMode="auto">
          <a:xfrm>
            <a:off x="7646988" y="4025900"/>
            <a:ext cx="144462"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4" name="Oval 32">
            <a:extLst>
              <a:ext uri="{FF2B5EF4-FFF2-40B4-BE49-F238E27FC236}">
                <a16:creationId xmlns:a16="http://schemas.microsoft.com/office/drawing/2014/main" id="{2D6A2BCE-EE36-44B3-83AC-31CFA11A1AD3}"/>
              </a:ext>
            </a:extLst>
          </p:cNvPr>
          <p:cNvSpPr>
            <a:spLocks noChangeArrowheads="1"/>
          </p:cNvSpPr>
          <p:nvPr/>
        </p:nvSpPr>
        <p:spPr bwMode="auto">
          <a:xfrm>
            <a:off x="7504113" y="4491038"/>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5" name="Oval 33">
            <a:extLst>
              <a:ext uri="{FF2B5EF4-FFF2-40B4-BE49-F238E27FC236}">
                <a16:creationId xmlns:a16="http://schemas.microsoft.com/office/drawing/2014/main" id="{6E6D58E4-81B0-487E-88D2-DED62D834FC8}"/>
              </a:ext>
            </a:extLst>
          </p:cNvPr>
          <p:cNvSpPr>
            <a:spLocks noChangeArrowheads="1"/>
          </p:cNvSpPr>
          <p:nvPr/>
        </p:nvSpPr>
        <p:spPr bwMode="auto">
          <a:xfrm>
            <a:off x="7504113" y="4795838"/>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6" name="Oval 34">
            <a:extLst>
              <a:ext uri="{FF2B5EF4-FFF2-40B4-BE49-F238E27FC236}">
                <a16:creationId xmlns:a16="http://schemas.microsoft.com/office/drawing/2014/main" id="{D97A853A-5DFD-4D3C-800A-5016DB510092}"/>
              </a:ext>
            </a:extLst>
          </p:cNvPr>
          <p:cNvSpPr>
            <a:spLocks noChangeArrowheads="1"/>
          </p:cNvSpPr>
          <p:nvPr/>
        </p:nvSpPr>
        <p:spPr bwMode="auto">
          <a:xfrm>
            <a:off x="7221538" y="4795838"/>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7" name="Oval 35">
            <a:extLst>
              <a:ext uri="{FF2B5EF4-FFF2-40B4-BE49-F238E27FC236}">
                <a16:creationId xmlns:a16="http://schemas.microsoft.com/office/drawing/2014/main" id="{ABE3DD57-CD14-4036-9BC1-15EF8E7EBD15}"/>
              </a:ext>
            </a:extLst>
          </p:cNvPr>
          <p:cNvSpPr>
            <a:spLocks noChangeArrowheads="1"/>
          </p:cNvSpPr>
          <p:nvPr/>
        </p:nvSpPr>
        <p:spPr bwMode="auto">
          <a:xfrm>
            <a:off x="7221538" y="4491038"/>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8" name="Oval 36">
            <a:extLst>
              <a:ext uri="{FF2B5EF4-FFF2-40B4-BE49-F238E27FC236}">
                <a16:creationId xmlns:a16="http://schemas.microsoft.com/office/drawing/2014/main" id="{F4D32BA4-BB3B-4A25-87D3-954FA8D9C8ED}"/>
              </a:ext>
            </a:extLst>
          </p:cNvPr>
          <p:cNvSpPr>
            <a:spLocks noChangeArrowheads="1"/>
          </p:cNvSpPr>
          <p:nvPr/>
        </p:nvSpPr>
        <p:spPr bwMode="auto">
          <a:xfrm>
            <a:off x="6937375" y="4643438"/>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89" name="Oval 37">
            <a:extLst>
              <a:ext uri="{FF2B5EF4-FFF2-40B4-BE49-F238E27FC236}">
                <a16:creationId xmlns:a16="http://schemas.microsoft.com/office/drawing/2014/main" id="{F9CC87EF-99F1-41CF-8CDD-330330514698}"/>
              </a:ext>
            </a:extLst>
          </p:cNvPr>
          <p:cNvSpPr>
            <a:spLocks noChangeArrowheads="1"/>
          </p:cNvSpPr>
          <p:nvPr/>
        </p:nvSpPr>
        <p:spPr bwMode="auto">
          <a:xfrm>
            <a:off x="6796088" y="4333875"/>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0" name="Oval 38">
            <a:extLst>
              <a:ext uri="{FF2B5EF4-FFF2-40B4-BE49-F238E27FC236}">
                <a16:creationId xmlns:a16="http://schemas.microsoft.com/office/drawing/2014/main" id="{26E6465D-5FCA-475A-8144-BC071A91C939}"/>
              </a:ext>
            </a:extLst>
          </p:cNvPr>
          <p:cNvSpPr>
            <a:spLocks noChangeArrowheads="1"/>
          </p:cNvSpPr>
          <p:nvPr/>
        </p:nvSpPr>
        <p:spPr bwMode="auto">
          <a:xfrm>
            <a:off x="7078663" y="4181475"/>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1" name="Oval 39">
            <a:extLst>
              <a:ext uri="{FF2B5EF4-FFF2-40B4-BE49-F238E27FC236}">
                <a16:creationId xmlns:a16="http://schemas.microsoft.com/office/drawing/2014/main" id="{6073E458-B792-496E-9827-A40FA83A0664}"/>
              </a:ext>
            </a:extLst>
          </p:cNvPr>
          <p:cNvSpPr>
            <a:spLocks noChangeArrowheads="1"/>
          </p:cNvSpPr>
          <p:nvPr/>
        </p:nvSpPr>
        <p:spPr bwMode="auto">
          <a:xfrm>
            <a:off x="6796088" y="4025900"/>
            <a:ext cx="146050"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2" name="Oval 40">
            <a:extLst>
              <a:ext uri="{FF2B5EF4-FFF2-40B4-BE49-F238E27FC236}">
                <a16:creationId xmlns:a16="http://schemas.microsoft.com/office/drawing/2014/main" id="{98EC6427-213D-4878-B44A-E3D05FDADA60}"/>
              </a:ext>
            </a:extLst>
          </p:cNvPr>
          <p:cNvSpPr>
            <a:spLocks noChangeArrowheads="1"/>
          </p:cNvSpPr>
          <p:nvPr/>
        </p:nvSpPr>
        <p:spPr bwMode="auto">
          <a:xfrm>
            <a:off x="6513513" y="4025900"/>
            <a:ext cx="142875"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3" name="Oval 41">
            <a:extLst>
              <a:ext uri="{FF2B5EF4-FFF2-40B4-BE49-F238E27FC236}">
                <a16:creationId xmlns:a16="http://schemas.microsoft.com/office/drawing/2014/main" id="{6B9A145C-9D74-4AEF-BBE5-A55DB5F037F9}"/>
              </a:ext>
            </a:extLst>
          </p:cNvPr>
          <p:cNvSpPr>
            <a:spLocks noChangeArrowheads="1"/>
          </p:cNvSpPr>
          <p:nvPr/>
        </p:nvSpPr>
        <p:spPr bwMode="auto">
          <a:xfrm>
            <a:off x="6796088" y="3719513"/>
            <a:ext cx="146050"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4" name="Oval 42">
            <a:extLst>
              <a:ext uri="{FF2B5EF4-FFF2-40B4-BE49-F238E27FC236}">
                <a16:creationId xmlns:a16="http://schemas.microsoft.com/office/drawing/2014/main" id="{42D60F9C-56C5-4953-9701-565378B40EE9}"/>
              </a:ext>
            </a:extLst>
          </p:cNvPr>
          <p:cNvSpPr>
            <a:spLocks noChangeArrowheads="1"/>
          </p:cNvSpPr>
          <p:nvPr/>
        </p:nvSpPr>
        <p:spPr bwMode="auto">
          <a:xfrm>
            <a:off x="6513513" y="3719513"/>
            <a:ext cx="142875"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5" name="Oval 43">
            <a:extLst>
              <a:ext uri="{FF2B5EF4-FFF2-40B4-BE49-F238E27FC236}">
                <a16:creationId xmlns:a16="http://schemas.microsoft.com/office/drawing/2014/main" id="{8E7C24C7-998B-4C9E-933F-AA6DCD833151}"/>
              </a:ext>
            </a:extLst>
          </p:cNvPr>
          <p:cNvSpPr>
            <a:spLocks noChangeArrowheads="1"/>
          </p:cNvSpPr>
          <p:nvPr/>
        </p:nvSpPr>
        <p:spPr bwMode="auto">
          <a:xfrm>
            <a:off x="6796088" y="3409950"/>
            <a:ext cx="146050" cy="160338"/>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6" name="Oval 44">
            <a:extLst>
              <a:ext uri="{FF2B5EF4-FFF2-40B4-BE49-F238E27FC236}">
                <a16:creationId xmlns:a16="http://schemas.microsoft.com/office/drawing/2014/main" id="{3A78BBC6-598B-4B5D-8377-EB98CDC373BF}"/>
              </a:ext>
            </a:extLst>
          </p:cNvPr>
          <p:cNvSpPr>
            <a:spLocks noChangeArrowheads="1"/>
          </p:cNvSpPr>
          <p:nvPr/>
        </p:nvSpPr>
        <p:spPr bwMode="auto">
          <a:xfrm>
            <a:off x="7788275" y="2792413"/>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7" name="Oval 45">
            <a:extLst>
              <a:ext uri="{FF2B5EF4-FFF2-40B4-BE49-F238E27FC236}">
                <a16:creationId xmlns:a16="http://schemas.microsoft.com/office/drawing/2014/main" id="{478FDA0F-2CB5-4B58-8568-336FC17C1FE6}"/>
              </a:ext>
            </a:extLst>
          </p:cNvPr>
          <p:cNvSpPr>
            <a:spLocks noChangeArrowheads="1"/>
          </p:cNvSpPr>
          <p:nvPr/>
        </p:nvSpPr>
        <p:spPr bwMode="auto">
          <a:xfrm>
            <a:off x="7931150" y="2944813"/>
            <a:ext cx="142875"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8" name="Oval 46">
            <a:extLst>
              <a:ext uri="{FF2B5EF4-FFF2-40B4-BE49-F238E27FC236}">
                <a16:creationId xmlns:a16="http://schemas.microsoft.com/office/drawing/2014/main" id="{33B23252-08D9-4F23-B987-82DF8929900E}"/>
              </a:ext>
            </a:extLst>
          </p:cNvPr>
          <p:cNvSpPr>
            <a:spLocks noChangeArrowheads="1"/>
          </p:cNvSpPr>
          <p:nvPr/>
        </p:nvSpPr>
        <p:spPr bwMode="auto">
          <a:xfrm>
            <a:off x="8213725" y="2792413"/>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599" name="Oval 47">
            <a:extLst>
              <a:ext uri="{FF2B5EF4-FFF2-40B4-BE49-F238E27FC236}">
                <a16:creationId xmlns:a16="http://schemas.microsoft.com/office/drawing/2014/main" id="{A72FE67A-E48D-439A-9911-23EF70C50B99}"/>
              </a:ext>
            </a:extLst>
          </p:cNvPr>
          <p:cNvSpPr>
            <a:spLocks noChangeArrowheads="1"/>
          </p:cNvSpPr>
          <p:nvPr/>
        </p:nvSpPr>
        <p:spPr bwMode="auto">
          <a:xfrm>
            <a:off x="7504113" y="2640013"/>
            <a:ext cx="146050" cy="157162"/>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600" name="Oval 48">
            <a:extLst>
              <a:ext uri="{FF2B5EF4-FFF2-40B4-BE49-F238E27FC236}">
                <a16:creationId xmlns:a16="http://schemas.microsoft.com/office/drawing/2014/main" id="{63EF47F9-AD26-4149-B7C4-129105642D6F}"/>
              </a:ext>
            </a:extLst>
          </p:cNvPr>
          <p:cNvSpPr>
            <a:spLocks noChangeArrowheads="1"/>
          </p:cNvSpPr>
          <p:nvPr/>
        </p:nvSpPr>
        <p:spPr bwMode="auto">
          <a:xfrm>
            <a:off x="7788275" y="2482850"/>
            <a:ext cx="146050"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601" name="Oval 49">
            <a:extLst>
              <a:ext uri="{FF2B5EF4-FFF2-40B4-BE49-F238E27FC236}">
                <a16:creationId xmlns:a16="http://schemas.microsoft.com/office/drawing/2014/main" id="{A30E9478-F9C3-40C4-A5D2-633F32FE24E7}"/>
              </a:ext>
            </a:extLst>
          </p:cNvPr>
          <p:cNvSpPr>
            <a:spLocks noChangeArrowheads="1"/>
          </p:cNvSpPr>
          <p:nvPr/>
        </p:nvSpPr>
        <p:spPr bwMode="auto">
          <a:xfrm>
            <a:off x="8070850" y="2482850"/>
            <a:ext cx="147638" cy="161925"/>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602" name="Oval 50">
            <a:extLst>
              <a:ext uri="{FF2B5EF4-FFF2-40B4-BE49-F238E27FC236}">
                <a16:creationId xmlns:a16="http://schemas.microsoft.com/office/drawing/2014/main" id="{39E4621E-689A-4F59-ABAB-CF128DDFE5F5}"/>
              </a:ext>
            </a:extLst>
          </p:cNvPr>
          <p:cNvSpPr>
            <a:spLocks noChangeArrowheads="1"/>
          </p:cNvSpPr>
          <p:nvPr/>
        </p:nvSpPr>
        <p:spPr bwMode="auto">
          <a:xfrm>
            <a:off x="8497888" y="2792413"/>
            <a:ext cx="144462"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603" name="Oval 51">
            <a:extLst>
              <a:ext uri="{FF2B5EF4-FFF2-40B4-BE49-F238E27FC236}">
                <a16:creationId xmlns:a16="http://schemas.microsoft.com/office/drawing/2014/main" id="{6361E09A-DAF3-4838-A1F2-386099E749A9}"/>
              </a:ext>
            </a:extLst>
          </p:cNvPr>
          <p:cNvSpPr>
            <a:spLocks noChangeArrowheads="1"/>
          </p:cNvSpPr>
          <p:nvPr/>
        </p:nvSpPr>
        <p:spPr bwMode="auto">
          <a:xfrm>
            <a:off x="6653213" y="3101975"/>
            <a:ext cx="146050" cy="158750"/>
          </a:xfrm>
          <a:prstGeom prst="ellipse">
            <a:avLst/>
          </a:prstGeom>
          <a:solidFill>
            <a:schemeClr val="tx1"/>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52">
            <a:extLst>
              <a:ext uri="{FF2B5EF4-FFF2-40B4-BE49-F238E27FC236}">
                <a16:creationId xmlns:a16="http://schemas.microsoft.com/office/drawing/2014/main" id="{DBC2DEA8-7BB9-4E19-947C-4F16420182B2}"/>
              </a:ext>
            </a:extLst>
          </p:cNvPr>
          <p:cNvGrpSpPr>
            <a:grpSpLocks/>
          </p:cNvGrpSpPr>
          <p:nvPr/>
        </p:nvGrpSpPr>
        <p:grpSpPr bwMode="auto">
          <a:xfrm>
            <a:off x="6370638" y="2332038"/>
            <a:ext cx="2773362" cy="2857500"/>
            <a:chOff x="3648" y="1296"/>
            <a:chExt cx="1588" cy="1588"/>
          </a:xfrm>
        </p:grpSpPr>
        <p:sp>
          <p:nvSpPr>
            <p:cNvPr id="71733" name="Rectangle 53">
              <a:extLst>
                <a:ext uri="{FF2B5EF4-FFF2-40B4-BE49-F238E27FC236}">
                  <a16:creationId xmlns:a16="http://schemas.microsoft.com/office/drawing/2014/main" id="{674E017D-B857-4682-BF45-AB6D5D5B65DF}"/>
                </a:ext>
              </a:extLst>
            </p:cNvPr>
            <p:cNvSpPr>
              <a:spLocks noChangeArrowheads="1"/>
            </p:cNvSpPr>
            <p:nvPr/>
          </p:nvSpPr>
          <p:spPr bwMode="auto">
            <a:xfrm>
              <a:off x="3652" y="1296"/>
              <a:ext cx="794" cy="796"/>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34" name="Rectangle 54">
              <a:extLst>
                <a:ext uri="{FF2B5EF4-FFF2-40B4-BE49-F238E27FC236}">
                  <a16:creationId xmlns:a16="http://schemas.microsoft.com/office/drawing/2014/main" id="{31064A8F-12E7-42BB-9807-C0E16F7BC6A0}"/>
                </a:ext>
              </a:extLst>
            </p:cNvPr>
            <p:cNvSpPr>
              <a:spLocks noChangeArrowheads="1"/>
            </p:cNvSpPr>
            <p:nvPr/>
          </p:nvSpPr>
          <p:spPr bwMode="auto">
            <a:xfrm>
              <a:off x="4442" y="1296"/>
              <a:ext cx="794" cy="796"/>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35" name="Rectangle 55">
              <a:extLst>
                <a:ext uri="{FF2B5EF4-FFF2-40B4-BE49-F238E27FC236}">
                  <a16:creationId xmlns:a16="http://schemas.microsoft.com/office/drawing/2014/main" id="{732B8A24-64F7-4A81-A529-84CA90D2962D}"/>
                </a:ext>
              </a:extLst>
            </p:cNvPr>
            <p:cNvSpPr>
              <a:spLocks noChangeArrowheads="1"/>
            </p:cNvSpPr>
            <p:nvPr/>
          </p:nvSpPr>
          <p:spPr bwMode="auto">
            <a:xfrm>
              <a:off x="3648" y="2084"/>
              <a:ext cx="794" cy="796"/>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36" name="Rectangle 56">
              <a:extLst>
                <a:ext uri="{FF2B5EF4-FFF2-40B4-BE49-F238E27FC236}">
                  <a16:creationId xmlns:a16="http://schemas.microsoft.com/office/drawing/2014/main" id="{C50AD4D2-668F-4B70-864C-88CDE1CA2AAF}"/>
                </a:ext>
              </a:extLst>
            </p:cNvPr>
            <p:cNvSpPr>
              <a:spLocks noChangeArrowheads="1"/>
            </p:cNvSpPr>
            <p:nvPr/>
          </p:nvSpPr>
          <p:spPr bwMode="auto">
            <a:xfrm>
              <a:off x="4442" y="2088"/>
              <a:ext cx="794" cy="796"/>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47556">
                                            <p:txEl>
                                              <p:pRg st="1" end="1"/>
                                            </p:txEl>
                                          </p:spTgt>
                                        </p:tgtEl>
                                        <p:attrNameLst>
                                          <p:attrName>style.visibility</p:attrName>
                                        </p:attrNameLst>
                                      </p:cBhvr>
                                      <p:to>
                                        <p:strVal val="visible"/>
                                      </p:to>
                                    </p:set>
                                    <p:animEffect transition="in" filter="fade">
                                      <p:cBhvr>
                                        <p:cTn id="7" dur="500"/>
                                        <p:tgtEl>
                                          <p:spTgt spid="104755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47556">
                                            <p:txEl>
                                              <p:pRg st="2" end="2"/>
                                            </p:txEl>
                                          </p:spTgt>
                                        </p:tgtEl>
                                        <p:attrNameLst>
                                          <p:attrName>style.visibility</p:attrName>
                                        </p:attrNameLst>
                                      </p:cBhvr>
                                      <p:to>
                                        <p:strVal val="visible"/>
                                      </p:to>
                                    </p:set>
                                    <p:animEffect transition="in" filter="fade">
                                      <p:cBhvr>
                                        <p:cTn id="13" dur="500"/>
                                        <p:tgtEl>
                                          <p:spTgt spid="104755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47556">
                                            <p:txEl>
                                              <p:pRg st="3" end="3"/>
                                            </p:txEl>
                                          </p:spTgt>
                                        </p:tgtEl>
                                        <p:attrNameLst>
                                          <p:attrName>style.visibility</p:attrName>
                                        </p:attrNameLst>
                                      </p:cBhvr>
                                      <p:to>
                                        <p:strVal val="visible"/>
                                      </p:to>
                                    </p:set>
                                    <p:animEffect transition="in" filter="fade">
                                      <p:cBhvr>
                                        <p:cTn id="16" dur="500"/>
                                        <p:tgtEl>
                                          <p:spTgt spid="1047556">
                                            <p:txEl>
                                              <p:pRg st="3" end="3"/>
                                            </p:txEl>
                                          </p:spTgt>
                                        </p:tgtEl>
                                      </p:cBhvr>
                                    </p:animEffect>
                                  </p:childTnLst>
                                </p:cTn>
                              </p:par>
                            </p:childTnLst>
                          </p:cTn>
                        </p:par>
                        <p:par>
                          <p:cTn id="17" fill="hold" nodeType="afterGroup">
                            <p:stCondLst>
                              <p:cond delay="500"/>
                            </p:stCondLst>
                            <p:childTnLst>
                              <p:par>
                                <p:cTn id="18" presetID="1" presetClass="emph" presetSubtype="2" fill="hold" nodeType="afterEffect">
                                  <p:stCondLst>
                                    <p:cond delay="0"/>
                                  </p:stCondLst>
                                  <p:childTnLst>
                                    <p:animClr clrSpc="rgb" dir="cw">
                                      <p:cBhvr>
                                        <p:cTn id="19" dur="500" fill="hold"/>
                                        <p:tgtEl>
                                          <p:spTgt spid="1047557"/>
                                        </p:tgtEl>
                                        <p:attrNameLst>
                                          <p:attrName>fillcolor</p:attrName>
                                        </p:attrNameLst>
                                      </p:cBhvr>
                                      <p:to>
                                        <a:srgbClr val="006600"/>
                                      </p:to>
                                    </p:animClr>
                                    <p:set>
                                      <p:cBhvr>
                                        <p:cTn id="20" dur="500" fill="hold"/>
                                        <p:tgtEl>
                                          <p:spTgt spid="1047557"/>
                                        </p:tgtEl>
                                        <p:attrNameLst>
                                          <p:attrName>fill.type</p:attrName>
                                        </p:attrNameLst>
                                      </p:cBhvr>
                                      <p:to>
                                        <p:strVal val="solid"/>
                                      </p:to>
                                    </p:set>
                                    <p:set>
                                      <p:cBhvr>
                                        <p:cTn id="21" dur="500" fill="hold"/>
                                        <p:tgtEl>
                                          <p:spTgt spid="1047557"/>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500" fill="hold"/>
                                        <p:tgtEl>
                                          <p:spTgt spid="1047558"/>
                                        </p:tgtEl>
                                        <p:attrNameLst>
                                          <p:attrName>fillcolor</p:attrName>
                                        </p:attrNameLst>
                                      </p:cBhvr>
                                      <p:to>
                                        <a:srgbClr val="006600"/>
                                      </p:to>
                                    </p:animClr>
                                    <p:set>
                                      <p:cBhvr>
                                        <p:cTn id="24" dur="500" fill="hold"/>
                                        <p:tgtEl>
                                          <p:spTgt spid="1047558"/>
                                        </p:tgtEl>
                                        <p:attrNameLst>
                                          <p:attrName>fill.type</p:attrName>
                                        </p:attrNameLst>
                                      </p:cBhvr>
                                      <p:to>
                                        <p:strVal val="solid"/>
                                      </p:to>
                                    </p:set>
                                    <p:set>
                                      <p:cBhvr>
                                        <p:cTn id="25" dur="500" fill="hold"/>
                                        <p:tgtEl>
                                          <p:spTgt spid="1047558"/>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1047560"/>
                                        </p:tgtEl>
                                        <p:attrNameLst>
                                          <p:attrName>fillcolor</p:attrName>
                                        </p:attrNameLst>
                                      </p:cBhvr>
                                      <p:to>
                                        <a:srgbClr val="006600"/>
                                      </p:to>
                                    </p:animClr>
                                    <p:set>
                                      <p:cBhvr>
                                        <p:cTn id="28" dur="500" fill="hold"/>
                                        <p:tgtEl>
                                          <p:spTgt spid="1047560"/>
                                        </p:tgtEl>
                                        <p:attrNameLst>
                                          <p:attrName>fill.type</p:attrName>
                                        </p:attrNameLst>
                                      </p:cBhvr>
                                      <p:to>
                                        <p:strVal val="solid"/>
                                      </p:to>
                                    </p:set>
                                    <p:set>
                                      <p:cBhvr>
                                        <p:cTn id="29" dur="500" fill="hold"/>
                                        <p:tgtEl>
                                          <p:spTgt spid="1047560"/>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047562"/>
                                        </p:tgtEl>
                                        <p:attrNameLst>
                                          <p:attrName>fillcolor</p:attrName>
                                        </p:attrNameLst>
                                      </p:cBhvr>
                                      <p:to>
                                        <a:srgbClr val="006600"/>
                                      </p:to>
                                    </p:animClr>
                                    <p:set>
                                      <p:cBhvr>
                                        <p:cTn id="32" dur="500" fill="hold"/>
                                        <p:tgtEl>
                                          <p:spTgt spid="1047562"/>
                                        </p:tgtEl>
                                        <p:attrNameLst>
                                          <p:attrName>fill.type</p:attrName>
                                        </p:attrNameLst>
                                      </p:cBhvr>
                                      <p:to>
                                        <p:strVal val="solid"/>
                                      </p:to>
                                    </p:set>
                                    <p:set>
                                      <p:cBhvr>
                                        <p:cTn id="33" dur="500" fill="hold"/>
                                        <p:tgtEl>
                                          <p:spTgt spid="1047562"/>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047564"/>
                                        </p:tgtEl>
                                        <p:attrNameLst>
                                          <p:attrName>fillcolor</p:attrName>
                                        </p:attrNameLst>
                                      </p:cBhvr>
                                      <p:to>
                                        <a:srgbClr val="006600"/>
                                      </p:to>
                                    </p:animClr>
                                    <p:set>
                                      <p:cBhvr>
                                        <p:cTn id="36" dur="500" fill="hold"/>
                                        <p:tgtEl>
                                          <p:spTgt spid="1047564"/>
                                        </p:tgtEl>
                                        <p:attrNameLst>
                                          <p:attrName>fill.type</p:attrName>
                                        </p:attrNameLst>
                                      </p:cBhvr>
                                      <p:to>
                                        <p:strVal val="solid"/>
                                      </p:to>
                                    </p:set>
                                    <p:set>
                                      <p:cBhvr>
                                        <p:cTn id="37" dur="500" fill="hold"/>
                                        <p:tgtEl>
                                          <p:spTgt spid="1047564"/>
                                        </p:tgtEl>
                                        <p:attrNameLst>
                                          <p:attrName>fill.on</p:attrName>
                                        </p:attrNameLst>
                                      </p:cBhvr>
                                      <p:to>
                                        <p:strVal val="true"/>
                                      </p:to>
                                    </p:set>
                                  </p:childTnLst>
                                </p:cTn>
                              </p:par>
                              <p:par>
                                <p:cTn id="38" presetID="1" presetClass="emph" presetSubtype="2" fill="hold" nodeType="withEffect">
                                  <p:stCondLst>
                                    <p:cond delay="0"/>
                                  </p:stCondLst>
                                  <p:childTnLst>
                                    <p:animClr clrSpc="rgb" dir="cw">
                                      <p:cBhvr>
                                        <p:cTn id="39" dur="500" fill="hold"/>
                                        <p:tgtEl>
                                          <p:spTgt spid="1047565"/>
                                        </p:tgtEl>
                                        <p:attrNameLst>
                                          <p:attrName>fillcolor</p:attrName>
                                        </p:attrNameLst>
                                      </p:cBhvr>
                                      <p:to>
                                        <a:srgbClr val="006600"/>
                                      </p:to>
                                    </p:animClr>
                                    <p:set>
                                      <p:cBhvr>
                                        <p:cTn id="40" dur="500" fill="hold"/>
                                        <p:tgtEl>
                                          <p:spTgt spid="1047565"/>
                                        </p:tgtEl>
                                        <p:attrNameLst>
                                          <p:attrName>fill.type</p:attrName>
                                        </p:attrNameLst>
                                      </p:cBhvr>
                                      <p:to>
                                        <p:strVal val="solid"/>
                                      </p:to>
                                    </p:set>
                                    <p:set>
                                      <p:cBhvr>
                                        <p:cTn id="41" dur="500" fill="hold"/>
                                        <p:tgtEl>
                                          <p:spTgt spid="1047565"/>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1047595"/>
                                        </p:tgtEl>
                                        <p:attrNameLst>
                                          <p:attrName>fillcolor</p:attrName>
                                        </p:attrNameLst>
                                      </p:cBhvr>
                                      <p:to>
                                        <a:srgbClr val="006600"/>
                                      </p:to>
                                    </p:animClr>
                                    <p:set>
                                      <p:cBhvr>
                                        <p:cTn id="44" dur="500" fill="hold"/>
                                        <p:tgtEl>
                                          <p:spTgt spid="1047595"/>
                                        </p:tgtEl>
                                        <p:attrNameLst>
                                          <p:attrName>fill.type</p:attrName>
                                        </p:attrNameLst>
                                      </p:cBhvr>
                                      <p:to>
                                        <p:strVal val="solid"/>
                                      </p:to>
                                    </p:set>
                                    <p:set>
                                      <p:cBhvr>
                                        <p:cTn id="45" dur="500" fill="hold"/>
                                        <p:tgtEl>
                                          <p:spTgt spid="1047595"/>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1047599"/>
                                        </p:tgtEl>
                                        <p:attrNameLst>
                                          <p:attrName>fillcolor</p:attrName>
                                        </p:attrNameLst>
                                      </p:cBhvr>
                                      <p:to>
                                        <a:srgbClr val="006600"/>
                                      </p:to>
                                    </p:animClr>
                                    <p:set>
                                      <p:cBhvr>
                                        <p:cTn id="48" dur="500" fill="hold"/>
                                        <p:tgtEl>
                                          <p:spTgt spid="1047599"/>
                                        </p:tgtEl>
                                        <p:attrNameLst>
                                          <p:attrName>fill.type</p:attrName>
                                        </p:attrNameLst>
                                      </p:cBhvr>
                                      <p:to>
                                        <p:strVal val="solid"/>
                                      </p:to>
                                    </p:set>
                                    <p:set>
                                      <p:cBhvr>
                                        <p:cTn id="49" dur="500" fill="hold"/>
                                        <p:tgtEl>
                                          <p:spTgt spid="1047599"/>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1047603"/>
                                        </p:tgtEl>
                                        <p:attrNameLst>
                                          <p:attrName>fillcolor</p:attrName>
                                        </p:attrNameLst>
                                      </p:cBhvr>
                                      <p:to>
                                        <a:srgbClr val="006600"/>
                                      </p:to>
                                    </p:animClr>
                                    <p:set>
                                      <p:cBhvr>
                                        <p:cTn id="52" dur="500" fill="hold"/>
                                        <p:tgtEl>
                                          <p:spTgt spid="1047603"/>
                                        </p:tgtEl>
                                        <p:attrNameLst>
                                          <p:attrName>fill.type</p:attrName>
                                        </p:attrNameLst>
                                      </p:cBhvr>
                                      <p:to>
                                        <p:strVal val="solid"/>
                                      </p:to>
                                    </p:set>
                                    <p:set>
                                      <p:cBhvr>
                                        <p:cTn id="53" dur="500" fill="hold"/>
                                        <p:tgtEl>
                                          <p:spTgt spid="1047603"/>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500" fill="hold"/>
                                        <p:tgtEl>
                                          <p:spTgt spid="1047559"/>
                                        </p:tgtEl>
                                        <p:attrNameLst>
                                          <p:attrName>fillcolor</p:attrName>
                                        </p:attrNameLst>
                                      </p:cBhvr>
                                      <p:to>
                                        <a:srgbClr val="FF0000"/>
                                      </p:to>
                                    </p:animClr>
                                    <p:set>
                                      <p:cBhvr>
                                        <p:cTn id="56" dur="500" fill="hold"/>
                                        <p:tgtEl>
                                          <p:spTgt spid="1047559"/>
                                        </p:tgtEl>
                                        <p:attrNameLst>
                                          <p:attrName>fill.type</p:attrName>
                                        </p:attrNameLst>
                                      </p:cBhvr>
                                      <p:to>
                                        <p:strVal val="solid"/>
                                      </p:to>
                                    </p:set>
                                    <p:set>
                                      <p:cBhvr>
                                        <p:cTn id="57" dur="500" fill="hold"/>
                                        <p:tgtEl>
                                          <p:spTgt spid="1047559"/>
                                        </p:tgtEl>
                                        <p:attrNameLst>
                                          <p:attrName>fill.on</p:attrName>
                                        </p:attrNameLst>
                                      </p:cBhvr>
                                      <p:to>
                                        <p:strVal val="true"/>
                                      </p:to>
                                    </p:set>
                                  </p:childTnLst>
                                </p:cTn>
                              </p:par>
                              <p:par>
                                <p:cTn id="58" presetID="1" presetClass="emph" presetSubtype="2" fill="hold" nodeType="withEffect">
                                  <p:stCondLst>
                                    <p:cond delay="0"/>
                                  </p:stCondLst>
                                  <p:childTnLst>
                                    <p:animClr clrSpc="rgb" dir="cw">
                                      <p:cBhvr>
                                        <p:cTn id="59" dur="500" fill="hold"/>
                                        <p:tgtEl>
                                          <p:spTgt spid="1047566"/>
                                        </p:tgtEl>
                                        <p:attrNameLst>
                                          <p:attrName>fillcolor</p:attrName>
                                        </p:attrNameLst>
                                      </p:cBhvr>
                                      <p:to>
                                        <a:srgbClr val="FF0000"/>
                                      </p:to>
                                    </p:animClr>
                                    <p:set>
                                      <p:cBhvr>
                                        <p:cTn id="60" dur="500" fill="hold"/>
                                        <p:tgtEl>
                                          <p:spTgt spid="1047566"/>
                                        </p:tgtEl>
                                        <p:attrNameLst>
                                          <p:attrName>fill.type</p:attrName>
                                        </p:attrNameLst>
                                      </p:cBhvr>
                                      <p:to>
                                        <p:strVal val="solid"/>
                                      </p:to>
                                    </p:set>
                                    <p:set>
                                      <p:cBhvr>
                                        <p:cTn id="61" dur="500" fill="hold"/>
                                        <p:tgtEl>
                                          <p:spTgt spid="1047566"/>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500" fill="hold"/>
                                        <p:tgtEl>
                                          <p:spTgt spid="1047576"/>
                                        </p:tgtEl>
                                        <p:attrNameLst>
                                          <p:attrName>fillcolor</p:attrName>
                                        </p:attrNameLst>
                                      </p:cBhvr>
                                      <p:to>
                                        <a:srgbClr val="FF0000"/>
                                      </p:to>
                                    </p:animClr>
                                    <p:set>
                                      <p:cBhvr>
                                        <p:cTn id="64" dur="500" fill="hold"/>
                                        <p:tgtEl>
                                          <p:spTgt spid="1047576"/>
                                        </p:tgtEl>
                                        <p:attrNameLst>
                                          <p:attrName>fill.type</p:attrName>
                                        </p:attrNameLst>
                                      </p:cBhvr>
                                      <p:to>
                                        <p:strVal val="solid"/>
                                      </p:to>
                                    </p:set>
                                    <p:set>
                                      <p:cBhvr>
                                        <p:cTn id="65" dur="500" fill="hold"/>
                                        <p:tgtEl>
                                          <p:spTgt spid="1047576"/>
                                        </p:tgtEl>
                                        <p:attrNameLst>
                                          <p:attrName>fill.on</p:attrName>
                                        </p:attrNameLst>
                                      </p:cBhvr>
                                      <p:to>
                                        <p:strVal val="true"/>
                                      </p:to>
                                    </p:set>
                                  </p:childTnLst>
                                </p:cTn>
                              </p:par>
                              <p:par>
                                <p:cTn id="66" presetID="1" presetClass="emph" presetSubtype="2" fill="hold" nodeType="withEffect">
                                  <p:stCondLst>
                                    <p:cond delay="0"/>
                                  </p:stCondLst>
                                  <p:childTnLst>
                                    <p:animClr clrSpc="rgb" dir="cw">
                                      <p:cBhvr>
                                        <p:cTn id="67" dur="500" fill="hold"/>
                                        <p:tgtEl>
                                          <p:spTgt spid="1047577"/>
                                        </p:tgtEl>
                                        <p:attrNameLst>
                                          <p:attrName>fillcolor</p:attrName>
                                        </p:attrNameLst>
                                      </p:cBhvr>
                                      <p:to>
                                        <a:srgbClr val="FF0000"/>
                                      </p:to>
                                    </p:animClr>
                                    <p:set>
                                      <p:cBhvr>
                                        <p:cTn id="68" dur="500" fill="hold"/>
                                        <p:tgtEl>
                                          <p:spTgt spid="1047577"/>
                                        </p:tgtEl>
                                        <p:attrNameLst>
                                          <p:attrName>fill.type</p:attrName>
                                        </p:attrNameLst>
                                      </p:cBhvr>
                                      <p:to>
                                        <p:strVal val="solid"/>
                                      </p:to>
                                    </p:set>
                                    <p:set>
                                      <p:cBhvr>
                                        <p:cTn id="69" dur="500" fill="hold"/>
                                        <p:tgtEl>
                                          <p:spTgt spid="1047577"/>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1047578"/>
                                        </p:tgtEl>
                                        <p:attrNameLst>
                                          <p:attrName>fillcolor</p:attrName>
                                        </p:attrNameLst>
                                      </p:cBhvr>
                                      <p:to>
                                        <a:srgbClr val="FF0000"/>
                                      </p:to>
                                    </p:animClr>
                                    <p:set>
                                      <p:cBhvr>
                                        <p:cTn id="72" dur="500" fill="hold"/>
                                        <p:tgtEl>
                                          <p:spTgt spid="1047578"/>
                                        </p:tgtEl>
                                        <p:attrNameLst>
                                          <p:attrName>fill.type</p:attrName>
                                        </p:attrNameLst>
                                      </p:cBhvr>
                                      <p:to>
                                        <p:strVal val="solid"/>
                                      </p:to>
                                    </p:set>
                                    <p:set>
                                      <p:cBhvr>
                                        <p:cTn id="73" dur="500" fill="hold"/>
                                        <p:tgtEl>
                                          <p:spTgt spid="1047578"/>
                                        </p:tgtEl>
                                        <p:attrNameLst>
                                          <p:attrName>fill.on</p:attrName>
                                        </p:attrNameLst>
                                      </p:cBhvr>
                                      <p:to>
                                        <p:strVal val="true"/>
                                      </p:to>
                                    </p:set>
                                  </p:childTnLst>
                                </p:cTn>
                              </p:par>
                              <p:par>
                                <p:cTn id="74" presetID="1" presetClass="emph" presetSubtype="2" fill="hold" nodeType="withEffect">
                                  <p:stCondLst>
                                    <p:cond delay="0"/>
                                  </p:stCondLst>
                                  <p:childTnLst>
                                    <p:animClr clrSpc="rgb" dir="cw">
                                      <p:cBhvr>
                                        <p:cTn id="75" dur="500" fill="hold"/>
                                        <p:tgtEl>
                                          <p:spTgt spid="1047579"/>
                                        </p:tgtEl>
                                        <p:attrNameLst>
                                          <p:attrName>fillcolor</p:attrName>
                                        </p:attrNameLst>
                                      </p:cBhvr>
                                      <p:to>
                                        <a:srgbClr val="FF0000"/>
                                      </p:to>
                                    </p:animClr>
                                    <p:set>
                                      <p:cBhvr>
                                        <p:cTn id="76" dur="500" fill="hold"/>
                                        <p:tgtEl>
                                          <p:spTgt spid="1047579"/>
                                        </p:tgtEl>
                                        <p:attrNameLst>
                                          <p:attrName>fill.type</p:attrName>
                                        </p:attrNameLst>
                                      </p:cBhvr>
                                      <p:to>
                                        <p:strVal val="solid"/>
                                      </p:to>
                                    </p:set>
                                    <p:set>
                                      <p:cBhvr>
                                        <p:cTn id="77" dur="500" fill="hold"/>
                                        <p:tgtEl>
                                          <p:spTgt spid="1047579"/>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500" fill="hold"/>
                                        <p:tgtEl>
                                          <p:spTgt spid="1047580"/>
                                        </p:tgtEl>
                                        <p:attrNameLst>
                                          <p:attrName>fillcolor</p:attrName>
                                        </p:attrNameLst>
                                      </p:cBhvr>
                                      <p:to>
                                        <a:srgbClr val="FF0000"/>
                                      </p:to>
                                    </p:animClr>
                                    <p:set>
                                      <p:cBhvr>
                                        <p:cTn id="80" dur="500" fill="hold"/>
                                        <p:tgtEl>
                                          <p:spTgt spid="1047580"/>
                                        </p:tgtEl>
                                        <p:attrNameLst>
                                          <p:attrName>fill.type</p:attrName>
                                        </p:attrNameLst>
                                      </p:cBhvr>
                                      <p:to>
                                        <p:strVal val="solid"/>
                                      </p:to>
                                    </p:set>
                                    <p:set>
                                      <p:cBhvr>
                                        <p:cTn id="81" dur="500" fill="hold"/>
                                        <p:tgtEl>
                                          <p:spTgt spid="1047580"/>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500" fill="hold"/>
                                        <p:tgtEl>
                                          <p:spTgt spid="1047581"/>
                                        </p:tgtEl>
                                        <p:attrNameLst>
                                          <p:attrName>fillcolor</p:attrName>
                                        </p:attrNameLst>
                                      </p:cBhvr>
                                      <p:to>
                                        <a:srgbClr val="FF0000"/>
                                      </p:to>
                                    </p:animClr>
                                    <p:set>
                                      <p:cBhvr>
                                        <p:cTn id="84" dur="500" fill="hold"/>
                                        <p:tgtEl>
                                          <p:spTgt spid="1047581"/>
                                        </p:tgtEl>
                                        <p:attrNameLst>
                                          <p:attrName>fill.type</p:attrName>
                                        </p:attrNameLst>
                                      </p:cBhvr>
                                      <p:to>
                                        <p:strVal val="solid"/>
                                      </p:to>
                                    </p:set>
                                    <p:set>
                                      <p:cBhvr>
                                        <p:cTn id="85" dur="500" fill="hold"/>
                                        <p:tgtEl>
                                          <p:spTgt spid="104758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047596"/>
                                        </p:tgtEl>
                                        <p:attrNameLst>
                                          <p:attrName>fillcolor</p:attrName>
                                        </p:attrNameLst>
                                      </p:cBhvr>
                                      <p:to>
                                        <a:srgbClr val="FF0000"/>
                                      </p:to>
                                    </p:animClr>
                                    <p:set>
                                      <p:cBhvr>
                                        <p:cTn id="88" dur="500" fill="hold"/>
                                        <p:tgtEl>
                                          <p:spTgt spid="1047596"/>
                                        </p:tgtEl>
                                        <p:attrNameLst>
                                          <p:attrName>fill.type</p:attrName>
                                        </p:attrNameLst>
                                      </p:cBhvr>
                                      <p:to>
                                        <p:strVal val="solid"/>
                                      </p:to>
                                    </p:set>
                                    <p:set>
                                      <p:cBhvr>
                                        <p:cTn id="89" dur="500" fill="hold"/>
                                        <p:tgtEl>
                                          <p:spTgt spid="1047596"/>
                                        </p:tgtEl>
                                        <p:attrNameLst>
                                          <p:attrName>fill.on</p:attrName>
                                        </p:attrNameLst>
                                      </p:cBhvr>
                                      <p:to>
                                        <p:strVal val="true"/>
                                      </p:to>
                                    </p:set>
                                  </p:childTnLst>
                                </p:cTn>
                              </p:par>
                              <p:par>
                                <p:cTn id="90" presetID="1" presetClass="emph" presetSubtype="2" fill="hold" nodeType="withEffect">
                                  <p:stCondLst>
                                    <p:cond delay="0"/>
                                  </p:stCondLst>
                                  <p:childTnLst>
                                    <p:animClr clrSpc="rgb" dir="cw">
                                      <p:cBhvr>
                                        <p:cTn id="91" dur="500" fill="hold"/>
                                        <p:tgtEl>
                                          <p:spTgt spid="1047597"/>
                                        </p:tgtEl>
                                        <p:attrNameLst>
                                          <p:attrName>fillcolor</p:attrName>
                                        </p:attrNameLst>
                                      </p:cBhvr>
                                      <p:to>
                                        <a:srgbClr val="FF0000"/>
                                      </p:to>
                                    </p:animClr>
                                    <p:set>
                                      <p:cBhvr>
                                        <p:cTn id="92" dur="500" fill="hold"/>
                                        <p:tgtEl>
                                          <p:spTgt spid="1047597"/>
                                        </p:tgtEl>
                                        <p:attrNameLst>
                                          <p:attrName>fill.type</p:attrName>
                                        </p:attrNameLst>
                                      </p:cBhvr>
                                      <p:to>
                                        <p:strVal val="solid"/>
                                      </p:to>
                                    </p:set>
                                    <p:set>
                                      <p:cBhvr>
                                        <p:cTn id="93" dur="500" fill="hold"/>
                                        <p:tgtEl>
                                          <p:spTgt spid="1047597"/>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1047598"/>
                                        </p:tgtEl>
                                        <p:attrNameLst>
                                          <p:attrName>fillcolor</p:attrName>
                                        </p:attrNameLst>
                                      </p:cBhvr>
                                      <p:to>
                                        <a:srgbClr val="FF0000"/>
                                      </p:to>
                                    </p:animClr>
                                    <p:set>
                                      <p:cBhvr>
                                        <p:cTn id="96" dur="500" fill="hold"/>
                                        <p:tgtEl>
                                          <p:spTgt spid="1047598"/>
                                        </p:tgtEl>
                                        <p:attrNameLst>
                                          <p:attrName>fill.type</p:attrName>
                                        </p:attrNameLst>
                                      </p:cBhvr>
                                      <p:to>
                                        <p:strVal val="solid"/>
                                      </p:to>
                                    </p:set>
                                    <p:set>
                                      <p:cBhvr>
                                        <p:cTn id="97" dur="500" fill="hold"/>
                                        <p:tgtEl>
                                          <p:spTgt spid="1047598"/>
                                        </p:tgtEl>
                                        <p:attrNameLst>
                                          <p:attrName>fill.on</p:attrName>
                                        </p:attrNameLst>
                                      </p:cBhvr>
                                      <p:to>
                                        <p:strVal val="true"/>
                                      </p:to>
                                    </p:set>
                                  </p:childTnLst>
                                </p:cTn>
                              </p:par>
                              <p:par>
                                <p:cTn id="98" presetID="1" presetClass="emph" presetSubtype="2" fill="hold" nodeType="withEffect">
                                  <p:stCondLst>
                                    <p:cond delay="0"/>
                                  </p:stCondLst>
                                  <p:childTnLst>
                                    <p:animClr clrSpc="rgb" dir="cw">
                                      <p:cBhvr>
                                        <p:cTn id="99" dur="500" fill="hold"/>
                                        <p:tgtEl>
                                          <p:spTgt spid="1047600"/>
                                        </p:tgtEl>
                                        <p:attrNameLst>
                                          <p:attrName>fillcolor</p:attrName>
                                        </p:attrNameLst>
                                      </p:cBhvr>
                                      <p:to>
                                        <a:srgbClr val="FF0000"/>
                                      </p:to>
                                    </p:animClr>
                                    <p:set>
                                      <p:cBhvr>
                                        <p:cTn id="100" dur="500" fill="hold"/>
                                        <p:tgtEl>
                                          <p:spTgt spid="1047600"/>
                                        </p:tgtEl>
                                        <p:attrNameLst>
                                          <p:attrName>fill.type</p:attrName>
                                        </p:attrNameLst>
                                      </p:cBhvr>
                                      <p:to>
                                        <p:strVal val="solid"/>
                                      </p:to>
                                    </p:set>
                                    <p:set>
                                      <p:cBhvr>
                                        <p:cTn id="101" dur="500" fill="hold"/>
                                        <p:tgtEl>
                                          <p:spTgt spid="1047600"/>
                                        </p:tgtEl>
                                        <p:attrNameLst>
                                          <p:attrName>fill.on</p:attrName>
                                        </p:attrNameLst>
                                      </p:cBhvr>
                                      <p:to>
                                        <p:strVal val="true"/>
                                      </p:to>
                                    </p:set>
                                  </p:childTnLst>
                                </p:cTn>
                              </p:par>
                              <p:par>
                                <p:cTn id="102" presetID="1" presetClass="emph" presetSubtype="2" fill="hold" nodeType="withEffect">
                                  <p:stCondLst>
                                    <p:cond delay="0"/>
                                  </p:stCondLst>
                                  <p:childTnLst>
                                    <p:animClr clrSpc="rgb" dir="cw">
                                      <p:cBhvr>
                                        <p:cTn id="103" dur="500" fill="hold"/>
                                        <p:tgtEl>
                                          <p:spTgt spid="1047601"/>
                                        </p:tgtEl>
                                        <p:attrNameLst>
                                          <p:attrName>fillcolor</p:attrName>
                                        </p:attrNameLst>
                                      </p:cBhvr>
                                      <p:to>
                                        <a:srgbClr val="FF0000"/>
                                      </p:to>
                                    </p:animClr>
                                    <p:set>
                                      <p:cBhvr>
                                        <p:cTn id="104" dur="500" fill="hold"/>
                                        <p:tgtEl>
                                          <p:spTgt spid="1047601"/>
                                        </p:tgtEl>
                                        <p:attrNameLst>
                                          <p:attrName>fill.type</p:attrName>
                                        </p:attrNameLst>
                                      </p:cBhvr>
                                      <p:to>
                                        <p:strVal val="solid"/>
                                      </p:to>
                                    </p:set>
                                    <p:set>
                                      <p:cBhvr>
                                        <p:cTn id="105" dur="500" fill="hold"/>
                                        <p:tgtEl>
                                          <p:spTgt spid="1047601"/>
                                        </p:tgtEl>
                                        <p:attrNameLst>
                                          <p:attrName>fill.on</p:attrName>
                                        </p:attrNameLst>
                                      </p:cBhvr>
                                      <p:to>
                                        <p:strVal val="true"/>
                                      </p:to>
                                    </p:set>
                                  </p:childTnLst>
                                </p:cTn>
                              </p:par>
                              <p:par>
                                <p:cTn id="106" presetID="1" presetClass="emph" presetSubtype="2" fill="hold" nodeType="withEffect">
                                  <p:stCondLst>
                                    <p:cond delay="0"/>
                                  </p:stCondLst>
                                  <p:childTnLst>
                                    <p:animClr clrSpc="rgb" dir="cw">
                                      <p:cBhvr>
                                        <p:cTn id="107" dur="500" fill="hold"/>
                                        <p:tgtEl>
                                          <p:spTgt spid="1047602"/>
                                        </p:tgtEl>
                                        <p:attrNameLst>
                                          <p:attrName>fillcolor</p:attrName>
                                        </p:attrNameLst>
                                      </p:cBhvr>
                                      <p:to>
                                        <a:srgbClr val="FF0000"/>
                                      </p:to>
                                    </p:animClr>
                                    <p:set>
                                      <p:cBhvr>
                                        <p:cTn id="108" dur="500" fill="hold"/>
                                        <p:tgtEl>
                                          <p:spTgt spid="1047602"/>
                                        </p:tgtEl>
                                        <p:attrNameLst>
                                          <p:attrName>fill.type</p:attrName>
                                        </p:attrNameLst>
                                      </p:cBhvr>
                                      <p:to>
                                        <p:strVal val="solid"/>
                                      </p:to>
                                    </p:set>
                                    <p:set>
                                      <p:cBhvr>
                                        <p:cTn id="109" dur="500" fill="hold"/>
                                        <p:tgtEl>
                                          <p:spTgt spid="1047602"/>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500" fill="hold"/>
                                        <p:tgtEl>
                                          <p:spTgt spid="1047561"/>
                                        </p:tgtEl>
                                        <p:attrNameLst>
                                          <p:attrName>fillcolor</p:attrName>
                                        </p:attrNameLst>
                                      </p:cBhvr>
                                      <p:to>
                                        <a:srgbClr val="FFFF00"/>
                                      </p:to>
                                    </p:animClr>
                                    <p:set>
                                      <p:cBhvr>
                                        <p:cTn id="112" dur="500" fill="hold"/>
                                        <p:tgtEl>
                                          <p:spTgt spid="1047561"/>
                                        </p:tgtEl>
                                        <p:attrNameLst>
                                          <p:attrName>fill.type</p:attrName>
                                        </p:attrNameLst>
                                      </p:cBhvr>
                                      <p:to>
                                        <p:strVal val="solid"/>
                                      </p:to>
                                    </p:set>
                                    <p:set>
                                      <p:cBhvr>
                                        <p:cTn id="113" dur="500" fill="hold"/>
                                        <p:tgtEl>
                                          <p:spTgt spid="1047561"/>
                                        </p:tgtEl>
                                        <p:attrNameLst>
                                          <p:attrName>fill.on</p:attrName>
                                        </p:attrNameLst>
                                      </p:cBhvr>
                                      <p:to>
                                        <p:strVal val="true"/>
                                      </p:to>
                                    </p:set>
                                  </p:childTnLst>
                                </p:cTn>
                              </p:par>
                              <p:par>
                                <p:cTn id="114" presetID="1" presetClass="emph" presetSubtype="2" fill="hold" nodeType="withEffect">
                                  <p:stCondLst>
                                    <p:cond delay="0"/>
                                  </p:stCondLst>
                                  <p:childTnLst>
                                    <p:animClr clrSpc="rgb" dir="cw">
                                      <p:cBhvr>
                                        <p:cTn id="115" dur="500" fill="hold"/>
                                        <p:tgtEl>
                                          <p:spTgt spid="1047563"/>
                                        </p:tgtEl>
                                        <p:attrNameLst>
                                          <p:attrName>fillcolor</p:attrName>
                                        </p:attrNameLst>
                                      </p:cBhvr>
                                      <p:to>
                                        <a:srgbClr val="FFFF00"/>
                                      </p:to>
                                    </p:animClr>
                                    <p:set>
                                      <p:cBhvr>
                                        <p:cTn id="116" dur="500" fill="hold"/>
                                        <p:tgtEl>
                                          <p:spTgt spid="1047563"/>
                                        </p:tgtEl>
                                        <p:attrNameLst>
                                          <p:attrName>fill.type</p:attrName>
                                        </p:attrNameLst>
                                      </p:cBhvr>
                                      <p:to>
                                        <p:strVal val="solid"/>
                                      </p:to>
                                    </p:set>
                                    <p:set>
                                      <p:cBhvr>
                                        <p:cTn id="117" dur="500" fill="hold"/>
                                        <p:tgtEl>
                                          <p:spTgt spid="1047563"/>
                                        </p:tgtEl>
                                        <p:attrNameLst>
                                          <p:attrName>fill.on</p:attrName>
                                        </p:attrNameLst>
                                      </p:cBhvr>
                                      <p:to>
                                        <p:strVal val="true"/>
                                      </p:to>
                                    </p:set>
                                  </p:childTnLst>
                                </p:cTn>
                              </p:par>
                              <p:par>
                                <p:cTn id="118" presetID="1" presetClass="emph" presetSubtype="2" fill="hold" nodeType="withEffect">
                                  <p:stCondLst>
                                    <p:cond delay="0"/>
                                  </p:stCondLst>
                                  <p:childTnLst>
                                    <p:animClr clrSpc="rgb" dir="cw">
                                      <p:cBhvr>
                                        <p:cTn id="119" dur="500" fill="hold"/>
                                        <p:tgtEl>
                                          <p:spTgt spid="1047582"/>
                                        </p:tgtEl>
                                        <p:attrNameLst>
                                          <p:attrName>fillcolor</p:attrName>
                                        </p:attrNameLst>
                                      </p:cBhvr>
                                      <p:to>
                                        <a:srgbClr val="FFFF00"/>
                                      </p:to>
                                    </p:animClr>
                                    <p:set>
                                      <p:cBhvr>
                                        <p:cTn id="120" dur="500" fill="hold"/>
                                        <p:tgtEl>
                                          <p:spTgt spid="1047582"/>
                                        </p:tgtEl>
                                        <p:attrNameLst>
                                          <p:attrName>fill.type</p:attrName>
                                        </p:attrNameLst>
                                      </p:cBhvr>
                                      <p:to>
                                        <p:strVal val="solid"/>
                                      </p:to>
                                    </p:set>
                                    <p:set>
                                      <p:cBhvr>
                                        <p:cTn id="121" dur="500" fill="hold"/>
                                        <p:tgtEl>
                                          <p:spTgt spid="1047582"/>
                                        </p:tgtEl>
                                        <p:attrNameLst>
                                          <p:attrName>fill.on</p:attrName>
                                        </p:attrNameLst>
                                      </p:cBhvr>
                                      <p:to>
                                        <p:strVal val="true"/>
                                      </p:to>
                                    </p:set>
                                  </p:childTnLst>
                                </p:cTn>
                              </p:par>
                              <p:par>
                                <p:cTn id="122" presetID="1" presetClass="emph" presetSubtype="2" fill="hold" nodeType="withEffect">
                                  <p:stCondLst>
                                    <p:cond delay="0"/>
                                  </p:stCondLst>
                                  <p:childTnLst>
                                    <p:animClr clrSpc="rgb" dir="cw">
                                      <p:cBhvr>
                                        <p:cTn id="123" dur="500" fill="hold"/>
                                        <p:tgtEl>
                                          <p:spTgt spid="1047584"/>
                                        </p:tgtEl>
                                        <p:attrNameLst>
                                          <p:attrName>fillcolor</p:attrName>
                                        </p:attrNameLst>
                                      </p:cBhvr>
                                      <p:to>
                                        <a:srgbClr val="FFFF00"/>
                                      </p:to>
                                    </p:animClr>
                                    <p:set>
                                      <p:cBhvr>
                                        <p:cTn id="124" dur="500" fill="hold"/>
                                        <p:tgtEl>
                                          <p:spTgt spid="1047584"/>
                                        </p:tgtEl>
                                        <p:attrNameLst>
                                          <p:attrName>fill.type</p:attrName>
                                        </p:attrNameLst>
                                      </p:cBhvr>
                                      <p:to>
                                        <p:strVal val="solid"/>
                                      </p:to>
                                    </p:set>
                                    <p:set>
                                      <p:cBhvr>
                                        <p:cTn id="125" dur="500" fill="hold"/>
                                        <p:tgtEl>
                                          <p:spTgt spid="1047584"/>
                                        </p:tgtEl>
                                        <p:attrNameLst>
                                          <p:attrName>fill.on</p:attrName>
                                        </p:attrNameLst>
                                      </p:cBhvr>
                                      <p:to>
                                        <p:strVal val="true"/>
                                      </p:to>
                                    </p:set>
                                  </p:childTnLst>
                                </p:cTn>
                              </p:par>
                              <p:par>
                                <p:cTn id="126" presetID="1" presetClass="emph" presetSubtype="2" fill="hold" nodeType="withEffect">
                                  <p:stCondLst>
                                    <p:cond delay="0"/>
                                  </p:stCondLst>
                                  <p:childTnLst>
                                    <p:animClr clrSpc="rgb" dir="cw">
                                      <p:cBhvr>
                                        <p:cTn id="127" dur="500" fill="hold"/>
                                        <p:tgtEl>
                                          <p:spTgt spid="1047585"/>
                                        </p:tgtEl>
                                        <p:attrNameLst>
                                          <p:attrName>fillcolor</p:attrName>
                                        </p:attrNameLst>
                                      </p:cBhvr>
                                      <p:to>
                                        <a:srgbClr val="FFFF00"/>
                                      </p:to>
                                    </p:animClr>
                                    <p:set>
                                      <p:cBhvr>
                                        <p:cTn id="128" dur="500" fill="hold"/>
                                        <p:tgtEl>
                                          <p:spTgt spid="1047585"/>
                                        </p:tgtEl>
                                        <p:attrNameLst>
                                          <p:attrName>fill.type</p:attrName>
                                        </p:attrNameLst>
                                      </p:cBhvr>
                                      <p:to>
                                        <p:strVal val="solid"/>
                                      </p:to>
                                    </p:set>
                                    <p:set>
                                      <p:cBhvr>
                                        <p:cTn id="129" dur="500" fill="hold"/>
                                        <p:tgtEl>
                                          <p:spTgt spid="1047585"/>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500" fill="hold"/>
                                        <p:tgtEl>
                                          <p:spTgt spid="1047586"/>
                                        </p:tgtEl>
                                        <p:attrNameLst>
                                          <p:attrName>fillcolor</p:attrName>
                                        </p:attrNameLst>
                                      </p:cBhvr>
                                      <p:to>
                                        <a:srgbClr val="FFFF00"/>
                                      </p:to>
                                    </p:animClr>
                                    <p:set>
                                      <p:cBhvr>
                                        <p:cTn id="132" dur="500" fill="hold"/>
                                        <p:tgtEl>
                                          <p:spTgt spid="1047586"/>
                                        </p:tgtEl>
                                        <p:attrNameLst>
                                          <p:attrName>fill.type</p:attrName>
                                        </p:attrNameLst>
                                      </p:cBhvr>
                                      <p:to>
                                        <p:strVal val="solid"/>
                                      </p:to>
                                    </p:set>
                                    <p:set>
                                      <p:cBhvr>
                                        <p:cTn id="133" dur="500" fill="hold"/>
                                        <p:tgtEl>
                                          <p:spTgt spid="1047586"/>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500" fill="hold"/>
                                        <p:tgtEl>
                                          <p:spTgt spid="1047587"/>
                                        </p:tgtEl>
                                        <p:attrNameLst>
                                          <p:attrName>fillcolor</p:attrName>
                                        </p:attrNameLst>
                                      </p:cBhvr>
                                      <p:to>
                                        <a:srgbClr val="FFFF00"/>
                                      </p:to>
                                    </p:animClr>
                                    <p:set>
                                      <p:cBhvr>
                                        <p:cTn id="136" dur="500" fill="hold"/>
                                        <p:tgtEl>
                                          <p:spTgt spid="1047587"/>
                                        </p:tgtEl>
                                        <p:attrNameLst>
                                          <p:attrName>fill.type</p:attrName>
                                        </p:attrNameLst>
                                      </p:cBhvr>
                                      <p:to>
                                        <p:strVal val="solid"/>
                                      </p:to>
                                    </p:set>
                                    <p:set>
                                      <p:cBhvr>
                                        <p:cTn id="137" dur="500" fill="hold"/>
                                        <p:tgtEl>
                                          <p:spTgt spid="1047587"/>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1047588"/>
                                        </p:tgtEl>
                                        <p:attrNameLst>
                                          <p:attrName>fillcolor</p:attrName>
                                        </p:attrNameLst>
                                      </p:cBhvr>
                                      <p:to>
                                        <a:srgbClr val="FFFF00"/>
                                      </p:to>
                                    </p:animClr>
                                    <p:set>
                                      <p:cBhvr>
                                        <p:cTn id="140" dur="500" fill="hold"/>
                                        <p:tgtEl>
                                          <p:spTgt spid="1047588"/>
                                        </p:tgtEl>
                                        <p:attrNameLst>
                                          <p:attrName>fill.type</p:attrName>
                                        </p:attrNameLst>
                                      </p:cBhvr>
                                      <p:to>
                                        <p:strVal val="solid"/>
                                      </p:to>
                                    </p:set>
                                    <p:set>
                                      <p:cBhvr>
                                        <p:cTn id="141" dur="500" fill="hold"/>
                                        <p:tgtEl>
                                          <p:spTgt spid="1047588"/>
                                        </p:tgtEl>
                                        <p:attrNameLst>
                                          <p:attrName>fill.on</p:attrName>
                                        </p:attrNameLst>
                                      </p:cBhvr>
                                      <p:to>
                                        <p:strVal val="true"/>
                                      </p:to>
                                    </p:set>
                                  </p:childTnLst>
                                </p:cTn>
                              </p:par>
                              <p:par>
                                <p:cTn id="142" presetID="1" presetClass="emph" presetSubtype="2" fill="hold" nodeType="withEffect">
                                  <p:stCondLst>
                                    <p:cond delay="0"/>
                                  </p:stCondLst>
                                  <p:childTnLst>
                                    <p:animClr clrSpc="rgb" dir="cw">
                                      <p:cBhvr>
                                        <p:cTn id="143" dur="500" fill="hold"/>
                                        <p:tgtEl>
                                          <p:spTgt spid="1047589"/>
                                        </p:tgtEl>
                                        <p:attrNameLst>
                                          <p:attrName>fillcolor</p:attrName>
                                        </p:attrNameLst>
                                      </p:cBhvr>
                                      <p:to>
                                        <a:srgbClr val="FFFF00"/>
                                      </p:to>
                                    </p:animClr>
                                    <p:set>
                                      <p:cBhvr>
                                        <p:cTn id="144" dur="500" fill="hold"/>
                                        <p:tgtEl>
                                          <p:spTgt spid="1047589"/>
                                        </p:tgtEl>
                                        <p:attrNameLst>
                                          <p:attrName>fill.type</p:attrName>
                                        </p:attrNameLst>
                                      </p:cBhvr>
                                      <p:to>
                                        <p:strVal val="solid"/>
                                      </p:to>
                                    </p:set>
                                    <p:set>
                                      <p:cBhvr>
                                        <p:cTn id="145" dur="500" fill="hold"/>
                                        <p:tgtEl>
                                          <p:spTgt spid="1047589"/>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1047590"/>
                                        </p:tgtEl>
                                        <p:attrNameLst>
                                          <p:attrName>fillcolor</p:attrName>
                                        </p:attrNameLst>
                                      </p:cBhvr>
                                      <p:to>
                                        <a:srgbClr val="FFFF00"/>
                                      </p:to>
                                    </p:animClr>
                                    <p:set>
                                      <p:cBhvr>
                                        <p:cTn id="148" dur="500" fill="hold"/>
                                        <p:tgtEl>
                                          <p:spTgt spid="1047590"/>
                                        </p:tgtEl>
                                        <p:attrNameLst>
                                          <p:attrName>fill.type</p:attrName>
                                        </p:attrNameLst>
                                      </p:cBhvr>
                                      <p:to>
                                        <p:strVal val="solid"/>
                                      </p:to>
                                    </p:set>
                                    <p:set>
                                      <p:cBhvr>
                                        <p:cTn id="149" dur="500" fill="hold"/>
                                        <p:tgtEl>
                                          <p:spTgt spid="1047590"/>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1047591"/>
                                        </p:tgtEl>
                                        <p:attrNameLst>
                                          <p:attrName>fillcolor</p:attrName>
                                        </p:attrNameLst>
                                      </p:cBhvr>
                                      <p:to>
                                        <a:srgbClr val="FFFF00"/>
                                      </p:to>
                                    </p:animClr>
                                    <p:set>
                                      <p:cBhvr>
                                        <p:cTn id="152" dur="500" fill="hold"/>
                                        <p:tgtEl>
                                          <p:spTgt spid="1047591"/>
                                        </p:tgtEl>
                                        <p:attrNameLst>
                                          <p:attrName>fill.type</p:attrName>
                                        </p:attrNameLst>
                                      </p:cBhvr>
                                      <p:to>
                                        <p:strVal val="solid"/>
                                      </p:to>
                                    </p:set>
                                    <p:set>
                                      <p:cBhvr>
                                        <p:cTn id="153" dur="500" fill="hold"/>
                                        <p:tgtEl>
                                          <p:spTgt spid="1047591"/>
                                        </p:tgtEl>
                                        <p:attrNameLst>
                                          <p:attrName>fill.on</p:attrName>
                                        </p:attrNameLst>
                                      </p:cBhvr>
                                      <p:to>
                                        <p:strVal val="true"/>
                                      </p:to>
                                    </p:set>
                                  </p:childTnLst>
                                </p:cTn>
                              </p:par>
                              <p:par>
                                <p:cTn id="154" presetID="1" presetClass="emph" presetSubtype="2" fill="hold" nodeType="withEffect">
                                  <p:stCondLst>
                                    <p:cond delay="0"/>
                                  </p:stCondLst>
                                  <p:childTnLst>
                                    <p:animClr clrSpc="rgb" dir="cw">
                                      <p:cBhvr>
                                        <p:cTn id="155" dur="500" fill="hold"/>
                                        <p:tgtEl>
                                          <p:spTgt spid="1047592"/>
                                        </p:tgtEl>
                                        <p:attrNameLst>
                                          <p:attrName>fillcolor</p:attrName>
                                        </p:attrNameLst>
                                      </p:cBhvr>
                                      <p:to>
                                        <a:srgbClr val="FFFF00"/>
                                      </p:to>
                                    </p:animClr>
                                    <p:set>
                                      <p:cBhvr>
                                        <p:cTn id="156" dur="500" fill="hold"/>
                                        <p:tgtEl>
                                          <p:spTgt spid="1047592"/>
                                        </p:tgtEl>
                                        <p:attrNameLst>
                                          <p:attrName>fill.type</p:attrName>
                                        </p:attrNameLst>
                                      </p:cBhvr>
                                      <p:to>
                                        <p:strVal val="solid"/>
                                      </p:to>
                                    </p:set>
                                    <p:set>
                                      <p:cBhvr>
                                        <p:cTn id="157" dur="500" fill="hold"/>
                                        <p:tgtEl>
                                          <p:spTgt spid="1047592"/>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1047593"/>
                                        </p:tgtEl>
                                        <p:attrNameLst>
                                          <p:attrName>fillcolor</p:attrName>
                                        </p:attrNameLst>
                                      </p:cBhvr>
                                      <p:to>
                                        <a:srgbClr val="FFFF00"/>
                                      </p:to>
                                    </p:animClr>
                                    <p:set>
                                      <p:cBhvr>
                                        <p:cTn id="160" dur="500" fill="hold"/>
                                        <p:tgtEl>
                                          <p:spTgt spid="1047593"/>
                                        </p:tgtEl>
                                        <p:attrNameLst>
                                          <p:attrName>fill.type</p:attrName>
                                        </p:attrNameLst>
                                      </p:cBhvr>
                                      <p:to>
                                        <p:strVal val="solid"/>
                                      </p:to>
                                    </p:set>
                                    <p:set>
                                      <p:cBhvr>
                                        <p:cTn id="161" dur="500" fill="hold"/>
                                        <p:tgtEl>
                                          <p:spTgt spid="1047593"/>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1047594"/>
                                        </p:tgtEl>
                                        <p:attrNameLst>
                                          <p:attrName>fillcolor</p:attrName>
                                        </p:attrNameLst>
                                      </p:cBhvr>
                                      <p:to>
                                        <a:srgbClr val="FFFF00"/>
                                      </p:to>
                                    </p:animClr>
                                    <p:set>
                                      <p:cBhvr>
                                        <p:cTn id="164" dur="500" fill="hold"/>
                                        <p:tgtEl>
                                          <p:spTgt spid="1047594"/>
                                        </p:tgtEl>
                                        <p:attrNameLst>
                                          <p:attrName>fill.type</p:attrName>
                                        </p:attrNameLst>
                                      </p:cBhvr>
                                      <p:to>
                                        <p:strVal val="solid"/>
                                      </p:to>
                                    </p:set>
                                    <p:set>
                                      <p:cBhvr>
                                        <p:cTn id="165" dur="500" fill="hold"/>
                                        <p:tgtEl>
                                          <p:spTgt spid="1047594"/>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1047567"/>
                                        </p:tgtEl>
                                        <p:attrNameLst>
                                          <p:attrName>fillcolor</p:attrName>
                                        </p:attrNameLst>
                                      </p:cBhvr>
                                      <p:to>
                                        <a:srgbClr val="000099"/>
                                      </p:to>
                                    </p:animClr>
                                    <p:set>
                                      <p:cBhvr>
                                        <p:cTn id="168" dur="500" fill="hold"/>
                                        <p:tgtEl>
                                          <p:spTgt spid="1047567"/>
                                        </p:tgtEl>
                                        <p:attrNameLst>
                                          <p:attrName>fill.type</p:attrName>
                                        </p:attrNameLst>
                                      </p:cBhvr>
                                      <p:to>
                                        <p:strVal val="solid"/>
                                      </p:to>
                                    </p:set>
                                    <p:set>
                                      <p:cBhvr>
                                        <p:cTn id="169" dur="500" fill="hold"/>
                                        <p:tgtEl>
                                          <p:spTgt spid="1047567"/>
                                        </p:tgtEl>
                                        <p:attrNameLst>
                                          <p:attrName>fill.on</p:attrName>
                                        </p:attrNameLst>
                                      </p:cBhvr>
                                      <p:to>
                                        <p:strVal val="true"/>
                                      </p:to>
                                    </p:set>
                                  </p:childTnLst>
                                </p:cTn>
                              </p:par>
                              <p:par>
                                <p:cTn id="170" presetID="1" presetClass="emph" presetSubtype="2" fill="hold" nodeType="withEffect">
                                  <p:stCondLst>
                                    <p:cond delay="0"/>
                                  </p:stCondLst>
                                  <p:childTnLst>
                                    <p:animClr clrSpc="rgb" dir="cw">
                                      <p:cBhvr>
                                        <p:cTn id="171" dur="500" fill="hold"/>
                                        <p:tgtEl>
                                          <p:spTgt spid="1047568"/>
                                        </p:tgtEl>
                                        <p:attrNameLst>
                                          <p:attrName>fillcolor</p:attrName>
                                        </p:attrNameLst>
                                      </p:cBhvr>
                                      <p:to>
                                        <a:srgbClr val="000099"/>
                                      </p:to>
                                    </p:animClr>
                                    <p:set>
                                      <p:cBhvr>
                                        <p:cTn id="172" dur="500" fill="hold"/>
                                        <p:tgtEl>
                                          <p:spTgt spid="1047568"/>
                                        </p:tgtEl>
                                        <p:attrNameLst>
                                          <p:attrName>fill.type</p:attrName>
                                        </p:attrNameLst>
                                      </p:cBhvr>
                                      <p:to>
                                        <p:strVal val="solid"/>
                                      </p:to>
                                    </p:set>
                                    <p:set>
                                      <p:cBhvr>
                                        <p:cTn id="173" dur="500" fill="hold"/>
                                        <p:tgtEl>
                                          <p:spTgt spid="1047568"/>
                                        </p:tgtEl>
                                        <p:attrNameLst>
                                          <p:attrName>fill.on</p:attrName>
                                        </p:attrNameLst>
                                      </p:cBhvr>
                                      <p:to>
                                        <p:strVal val="true"/>
                                      </p:to>
                                    </p:set>
                                  </p:childTnLst>
                                </p:cTn>
                              </p:par>
                              <p:par>
                                <p:cTn id="174" presetID="1" presetClass="emph" presetSubtype="2" fill="hold" nodeType="withEffect">
                                  <p:stCondLst>
                                    <p:cond delay="0"/>
                                  </p:stCondLst>
                                  <p:childTnLst>
                                    <p:animClr clrSpc="rgb" dir="cw">
                                      <p:cBhvr>
                                        <p:cTn id="175" dur="500" fill="hold"/>
                                        <p:tgtEl>
                                          <p:spTgt spid="1047569"/>
                                        </p:tgtEl>
                                        <p:attrNameLst>
                                          <p:attrName>fillcolor</p:attrName>
                                        </p:attrNameLst>
                                      </p:cBhvr>
                                      <p:to>
                                        <a:srgbClr val="000099"/>
                                      </p:to>
                                    </p:animClr>
                                    <p:set>
                                      <p:cBhvr>
                                        <p:cTn id="176" dur="500" fill="hold"/>
                                        <p:tgtEl>
                                          <p:spTgt spid="1047569"/>
                                        </p:tgtEl>
                                        <p:attrNameLst>
                                          <p:attrName>fill.type</p:attrName>
                                        </p:attrNameLst>
                                      </p:cBhvr>
                                      <p:to>
                                        <p:strVal val="solid"/>
                                      </p:to>
                                    </p:set>
                                    <p:set>
                                      <p:cBhvr>
                                        <p:cTn id="177" dur="500" fill="hold"/>
                                        <p:tgtEl>
                                          <p:spTgt spid="1047569"/>
                                        </p:tgtEl>
                                        <p:attrNameLst>
                                          <p:attrName>fill.on</p:attrName>
                                        </p:attrNameLst>
                                      </p:cBhvr>
                                      <p:to>
                                        <p:strVal val="true"/>
                                      </p:to>
                                    </p:set>
                                  </p:childTnLst>
                                </p:cTn>
                              </p:par>
                              <p:par>
                                <p:cTn id="178" presetID="1" presetClass="emph" presetSubtype="2" fill="hold" nodeType="withEffect">
                                  <p:stCondLst>
                                    <p:cond delay="0"/>
                                  </p:stCondLst>
                                  <p:childTnLst>
                                    <p:animClr clrSpc="rgb" dir="cw">
                                      <p:cBhvr>
                                        <p:cTn id="179" dur="500" fill="hold"/>
                                        <p:tgtEl>
                                          <p:spTgt spid="1047570"/>
                                        </p:tgtEl>
                                        <p:attrNameLst>
                                          <p:attrName>fillcolor</p:attrName>
                                        </p:attrNameLst>
                                      </p:cBhvr>
                                      <p:to>
                                        <a:srgbClr val="000099"/>
                                      </p:to>
                                    </p:animClr>
                                    <p:set>
                                      <p:cBhvr>
                                        <p:cTn id="180" dur="500" fill="hold"/>
                                        <p:tgtEl>
                                          <p:spTgt spid="1047570"/>
                                        </p:tgtEl>
                                        <p:attrNameLst>
                                          <p:attrName>fill.type</p:attrName>
                                        </p:attrNameLst>
                                      </p:cBhvr>
                                      <p:to>
                                        <p:strVal val="solid"/>
                                      </p:to>
                                    </p:set>
                                    <p:set>
                                      <p:cBhvr>
                                        <p:cTn id="181" dur="500" fill="hold"/>
                                        <p:tgtEl>
                                          <p:spTgt spid="1047570"/>
                                        </p:tgtEl>
                                        <p:attrNameLst>
                                          <p:attrName>fill.on</p:attrName>
                                        </p:attrNameLst>
                                      </p:cBhvr>
                                      <p:to>
                                        <p:strVal val="true"/>
                                      </p:to>
                                    </p:set>
                                  </p:childTnLst>
                                </p:cTn>
                              </p:par>
                              <p:par>
                                <p:cTn id="182" presetID="1" presetClass="emph" presetSubtype="2" fill="hold" nodeType="withEffect">
                                  <p:stCondLst>
                                    <p:cond delay="0"/>
                                  </p:stCondLst>
                                  <p:childTnLst>
                                    <p:animClr clrSpc="rgb" dir="cw">
                                      <p:cBhvr>
                                        <p:cTn id="183" dur="500" fill="hold"/>
                                        <p:tgtEl>
                                          <p:spTgt spid="1047571"/>
                                        </p:tgtEl>
                                        <p:attrNameLst>
                                          <p:attrName>fillcolor</p:attrName>
                                        </p:attrNameLst>
                                      </p:cBhvr>
                                      <p:to>
                                        <a:srgbClr val="000099"/>
                                      </p:to>
                                    </p:animClr>
                                    <p:set>
                                      <p:cBhvr>
                                        <p:cTn id="184" dur="500" fill="hold"/>
                                        <p:tgtEl>
                                          <p:spTgt spid="1047571"/>
                                        </p:tgtEl>
                                        <p:attrNameLst>
                                          <p:attrName>fill.type</p:attrName>
                                        </p:attrNameLst>
                                      </p:cBhvr>
                                      <p:to>
                                        <p:strVal val="solid"/>
                                      </p:to>
                                    </p:set>
                                    <p:set>
                                      <p:cBhvr>
                                        <p:cTn id="185" dur="500" fill="hold"/>
                                        <p:tgtEl>
                                          <p:spTgt spid="1047571"/>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047572"/>
                                        </p:tgtEl>
                                        <p:attrNameLst>
                                          <p:attrName>fillcolor</p:attrName>
                                        </p:attrNameLst>
                                      </p:cBhvr>
                                      <p:to>
                                        <a:srgbClr val="000099"/>
                                      </p:to>
                                    </p:animClr>
                                    <p:set>
                                      <p:cBhvr>
                                        <p:cTn id="188" dur="500" fill="hold"/>
                                        <p:tgtEl>
                                          <p:spTgt spid="1047572"/>
                                        </p:tgtEl>
                                        <p:attrNameLst>
                                          <p:attrName>fill.type</p:attrName>
                                        </p:attrNameLst>
                                      </p:cBhvr>
                                      <p:to>
                                        <p:strVal val="solid"/>
                                      </p:to>
                                    </p:set>
                                    <p:set>
                                      <p:cBhvr>
                                        <p:cTn id="189" dur="500" fill="hold"/>
                                        <p:tgtEl>
                                          <p:spTgt spid="1047572"/>
                                        </p:tgtEl>
                                        <p:attrNameLst>
                                          <p:attrName>fill.on</p:attrName>
                                        </p:attrNameLst>
                                      </p:cBhvr>
                                      <p:to>
                                        <p:strVal val="true"/>
                                      </p:to>
                                    </p:set>
                                  </p:childTnLst>
                                </p:cTn>
                              </p:par>
                              <p:par>
                                <p:cTn id="190" presetID="1" presetClass="emph" presetSubtype="2" fill="hold" nodeType="withEffect">
                                  <p:stCondLst>
                                    <p:cond delay="0"/>
                                  </p:stCondLst>
                                  <p:childTnLst>
                                    <p:animClr clrSpc="rgb" dir="cw">
                                      <p:cBhvr>
                                        <p:cTn id="191" dur="500" fill="hold"/>
                                        <p:tgtEl>
                                          <p:spTgt spid="1047573"/>
                                        </p:tgtEl>
                                        <p:attrNameLst>
                                          <p:attrName>fillcolor</p:attrName>
                                        </p:attrNameLst>
                                      </p:cBhvr>
                                      <p:to>
                                        <a:srgbClr val="000099"/>
                                      </p:to>
                                    </p:animClr>
                                    <p:set>
                                      <p:cBhvr>
                                        <p:cTn id="192" dur="500" fill="hold"/>
                                        <p:tgtEl>
                                          <p:spTgt spid="1047573"/>
                                        </p:tgtEl>
                                        <p:attrNameLst>
                                          <p:attrName>fill.type</p:attrName>
                                        </p:attrNameLst>
                                      </p:cBhvr>
                                      <p:to>
                                        <p:strVal val="solid"/>
                                      </p:to>
                                    </p:set>
                                    <p:set>
                                      <p:cBhvr>
                                        <p:cTn id="193" dur="500" fill="hold"/>
                                        <p:tgtEl>
                                          <p:spTgt spid="1047573"/>
                                        </p:tgtEl>
                                        <p:attrNameLst>
                                          <p:attrName>fill.on</p:attrName>
                                        </p:attrNameLst>
                                      </p:cBhvr>
                                      <p:to>
                                        <p:strVal val="true"/>
                                      </p:to>
                                    </p:set>
                                  </p:childTnLst>
                                </p:cTn>
                              </p:par>
                              <p:par>
                                <p:cTn id="194" presetID="1" presetClass="emph" presetSubtype="2" fill="hold" nodeType="withEffect">
                                  <p:stCondLst>
                                    <p:cond delay="0"/>
                                  </p:stCondLst>
                                  <p:childTnLst>
                                    <p:animClr clrSpc="rgb" dir="cw">
                                      <p:cBhvr>
                                        <p:cTn id="195" dur="500" fill="hold"/>
                                        <p:tgtEl>
                                          <p:spTgt spid="1047574"/>
                                        </p:tgtEl>
                                        <p:attrNameLst>
                                          <p:attrName>fillcolor</p:attrName>
                                        </p:attrNameLst>
                                      </p:cBhvr>
                                      <p:to>
                                        <a:srgbClr val="000099"/>
                                      </p:to>
                                    </p:animClr>
                                    <p:set>
                                      <p:cBhvr>
                                        <p:cTn id="196" dur="500" fill="hold"/>
                                        <p:tgtEl>
                                          <p:spTgt spid="1047574"/>
                                        </p:tgtEl>
                                        <p:attrNameLst>
                                          <p:attrName>fill.type</p:attrName>
                                        </p:attrNameLst>
                                      </p:cBhvr>
                                      <p:to>
                                        <p:strVal val="solid"/>
                                      </p:to>
                                    </p:set>
                                    <p:set>
                                      <p:cBhvr>
                                        <p:cTn id="197" dur="500" fill="hold"/>
                                        <p:tgtEl>
                                          <p:spTgt spid="104757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1047575"/>
                                        </p:tgtEl>
                                        <p:attrNameLst>
                                          <p:attrName>fillcolor</p:attrName>
                                        </p:attrNameLst>
                                      </p:cBhvr>
                                      <p:to>
                                        <a:srgbClr val="000099"/>
                                      </p:to>
                                    </p:animClr>
                                    <p:set>
                                      <p:cBhvr>
                                        <p:cTn id="200" dur="500" fill="hold"/>
                                        <p:tgtEl>
                                          <p:spTgt spid="1047575"/>
                                        </p:tgtEl>
                                        <p:attrNameLst>
                                          <p:attrName>fill.type</p:attrName>
                                        </p:attrNameLst>
                                      </p:cBhvr>
                                      <p:to>
                                        <p:strVal val="solid"/>
                                      </p:to>
                                    </p:set>
                                    <p:set>
                                      <p:cBhvr>
                                        <p:cTn id="201" dur="500" fill="hold"/>
                                        <p:tgtEl>
                                          <p:spTgt spid="1047575"/>
                                        </p:tgtEl>
                                        <p:attrNameLst>
                                          <p:attrName>fill.on</p:attrName>
                                        </p:attrNameLst>
                                      </p:cBhvr>
                                      <p:to>
                                        <p:strVal val="true"/>
                                      </p:to>
                                    </p:set>
                                  </p:childTnLst>
                                </p:cTn>
                              </p:par>
                              <p:par>
                                <p:cTn id="202" presetID="1" presetClass="emph" presetSubtype="2" fill="hold" nodeType="withEffect">
                                  <p:stCondLst>
                                    <p:cond delay="0"/>
                                  </p:stCondLst>
                                  <p:childTnLst>
                                    <p:animClr clrSpc="rgb" dir="cw">
                                      <p:cBhvr>
                                        <p:cTn id="203" dur="500" fill="hold"/>
                                        <p:tgtEl>
                                          <p:spTgt spid="1047583"/>
                                        </p:tgtEl>
                                        <p:attrNameLst>
                                          <p:attrName>fillcolor</p:attrName>
                                        </p:attrNameLst>
                                      </p:cBhvr>
                                      <p:to>
                                        <a:srgbClr val="000099"/>
                                      </p:to>
                                    </p:animClr>
                                    <p:set>
                                      <p:cBhvr>
                                        <p:cTn id="204" dur="500" fill="hold"/>
                                        <p:tgtEl>
                                          <p:spTgt spid="1047583"/>
                                        </p:tgtEl>
                                        <p:attrNameLst>
                                          <p:attrName>fill.type</p:attrName>
                                        </p:attrNameLst>
                                      </p:cBhvr>
                                      <p:to>
                                        <p:strVal val="solid"/>
                                      </p:to>
                                    </p:set>
                                    <p:set>
                                      <p:cBhvr>
                                        <p:cTn id="205" dur="500" fill="hold"/>
                                        <p:tgtEl>
                                          <p:spTgt spid="104758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a:extLst>
              <a:ext uri="{FF2B5EF4-FFF2-40B4-BE49-F238E27FC236}">
                <a16:creationId xmlns:a16="http://schemas.microsoft.com/office/drawing/2014/main" id="{9FC5AA56-AC1D-451B-99A3-6285095CF750}"/>
              </a:ext>
            </a:extLst>
          </p:cNvPr>
          <p:cNvSpPr>
            <a:spLocks noChangeArrowheads="1"/>
          </p:cNvSpPr>
          <p:nvPr/>
        </p:nvSpPr>
        <p:spPr bwMode="auto">
          <a:xfrm>
            <a:off x="503238" y="1812925"/>
            <a:ext cx="569912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827088" indent="-3175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Char char="Ø"/>
            </a:pPr>
            <a:r>
              <a:rPr lang="en-US" altLang="zh-CN" sz="2800" b="1">
                <a:latin typeface="Times New Roman" panose="02020603050405020304" pitchFamily="18" charset="0"/>
              </a:rPr>
              <a:t>Cross-section of strand grouping</a:t>
            </a:r>
          </a:p>
          <a:p>
            <a:pPr eaLnBrk="1" hangingPunct="1">
              <a:spcBef>
                <a:spcPct val="20000"/>
              </a:spcBef>
              <a:buSzPct val="100000"/>
              <a:buFont typeface="Wingdings" panose="05000000000000000000" pitchFamily="2" charset="2"/>
              <a:buChar char="Ø"/>
            </a:pPr>
            <a:r>
              <a:rPr lang="en-US" altLang="zh-CN" sz="2800" b="1">
                <a:latin typeface="Times New Roman" panose="02020603050405020304" pitchFamily="18" charset="0"/>
              </a:rPr>
              <a:t>Divide into four equal parts</a:t>
            </a:r>
          </a:p>
          <a:p>
            <a:pPr lvl="1" eaLnBrk="1" hangingPunct="1">
              <a:spcBef>
                <a:spcPct val="20000"/>
              </a:spcBef>
              <a:spcAft>
                <a:spcPct val="15000"/>
              </a:spcAft>
              <a:buClr>
                <a:srgbClr val="1D2749"/>
              </a:buClr>
              <a:buSzPct val="75000"/>
              <a:buFont typeface="Wingdings" panose="05000000000000000000" pitchFamily="2" charset="2"/>
              <a:buChar char="l"/>
            </a:pPr>
            <a:r>
              <a:rPr lang="en-US" altLang="zh-CN" sz="2800" b="1">
                <a:latin typeface="Times New Roman" panose="02020603050405020304" pitchFamily="18" charset="0"/>
              </a:rPr>
              <a:t>LSS tightly fits for collision detection</a:t>
            </a:r>
          </a:p>
          <a:p>
            <a:pPr eaLnBrk="1" hangingPunct="1">
              <a:spcBef>
                <a:spcPct val="20000"/>
              </a:spcBef>
              <a:buSzPct val="100000"/>
              <a:buFont typeface="Wingdings" panose="05000000000000000000" pitchFamily="2" charset="2"/>
              <a:buChar char="Ø"/>
            </a:pPr>
            <a:r>
              <a:rPr lang="en-US" altLang="zh-CN" sz="2800" b="1">
                <a:latin typeface="Times New Roman" panose="02020603050405020304" pitchFamily="18" charset="0"/>
              </a:rPr>
              <a:t>Placement of strands remains consistent</a:t>
            </a:r>
          </a:p>
          <a:p>
            <a:pPr eaLnBrk="1" hangingPunct="1">
              <a:spcBef>
                <a:spcPct val="20000"/>
              </a:spcBef>
              <a:buSzPct val="100000"/>
              <a:buFont typeface="Wingdings" panose="05000000000000000000" pitchFamily="2" charset="2"/>
              <a:buChar char="Ø"/>
            </a:pPr>
            <a:r>
              <a:rPr lang="en-US" altLang="zh-CN" sz="2800" b="1">
                <a:latin typeface="Times New Roman" panose="02020603050405020304" pitchFamily="18" charset="0"/>
              </a:rPr>
              <a:t>Fit </a:t>
            </a:r>
            <a:r>
              <a:rPr lang="en-US" altLang="zh-CN" sz="2800" b="1">
                <a:solidFill>
                  <a:srgbClr val="FF0000"/>
                </a:solidFill>
                <a:latin typeface="Times New Roman" panose="02020603050405020304" pitchFamily="18" charset="0"/>
              </a:rPr>
              <a:t>circular</a:t>
            </a:r>
            <a:r>
              <a:rPr lang="en-US" altLang="zh-CN" sz="2800" b="1">
                <a:latin typeface="Times New Roman" panose="02020603050405020304" pitchFamily="18" charset="0"/>
              </a:rPr>
              <a:t> cross-section to four children</a:t>
            </a:r>
          </a:p>
        </p:txBody>
      </p:sp>
      <p:sp>
        <p:nvSpPr>
          <p:cNvPr id="1049603" name="Oval 3">
            <a:extLst>
              <a:ext uri="{FF2B5EF4-FFF2-40B4-BE49-F238E27FC236}">
                <a16:creationId xmlns:a16="http://schemas.microsoft.com/office/drawing/2014/main" id="{DE6E574F-A29B-4DA8-BD39-588AA2575EA7}"/>
              </a:ext>
            </a:extLst>
          </p:cNvPr>
          <p:cNvSpPr>
            <a:spLocks noChangeArrowheads="1"/>
          </p:cNvSpPr>
          <p:nvPr/>
        </p:nvSpPr>
        <p:spPr bwMode="auto">
          <a:xfrm>
            <a:off x="6370638" y="2330450"/>
            <a:ext cx="2771775" cy="2862263"/>
          </a:xfrm>
          <a:prstGeom prst="ellipse">
            <a:avLst/>
          </a:prstGeom>
          <a:solidFill>
            <a:srgbClr val="BBE0E3"/>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8" name="Rectangle 4">
            <a:extLst>
              <a:ext uri="{FF2B5EF4-FFF2-40B4-BE49-F238E27FC236}">
                <a16:creationId xmlns:a16="http://schemas.microsoft.com/office/drawing/2014/main" id="{A13CC11E-7699-417F-94F9-345546506CD7}"/>
              </a:ext>
            </a:extLst>
          </p:cNvPr>
          <p:cNvSpPr>
            <a:spLocks noGrp="1" noChangeArrowheads="1"/>
          </p:cNvSpPr>
          <p:nvPr>
            <p:ph type="title"/>
          </p:nvPr>
        </p:nvSpPr>
        <p:spPr>
          <a:xfrm>
            <a:off x="835025" y="28575"/>
            <a:ext cx="9051925" cy="779463"/>
          </a:xfrm>
        </p:spPr>
        <p:txBody>
          <a:bodyPr/>
          <a:lstStyle/>
          <a:p>
            <a:r>
              <a:rPr lang="en-US" altLang="zh-CN">
                <a:ea typeface="宋体" panose="02010600030101010101" pitchFamily="2" charset="-122"/>
              </a:rPr>
              <a:t>(4) Subdivision of Hair</a:t>
            </a:r>
          </a:p>
        </p:txBody>
      </p:sp>
      <p:sp>
        <p:nvSpPr>
          <p:cNvPr id="72709" name="Oval 5">
            <a:extLst>
              <a:ext uri="{FF2B5EF4-FFF2-40B4-BE49-F238E27FC236}">
                <a16:creationId xmlns:a16="http://schemas.microsoft.com/office/drawing/2014/main" id="{183DA1DC-C20A-4B58-BF18-FC46F78F11F9}"/>
              </a:ext>
            </a:extLst>
          </p:cNvPr>
          <p:cNvSpPr>
            <a:spLocks noChangeArrowheads="1"/>
          </p:cNvSpPr>
          <p:nvPr/>
        </p:nvSpPr>
        <p:spPr bwMode="auto">
          <a:xfrm>
            <a:off x="7078663" y="2482850"/>
            <a:ext cx="146050" cy="161925"/>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0" name="Oval 6">
            <a:extLst>
              <a:ext uri="{FF2B5EF4-FFF2-40B4-BE49-F238E27FC236}">
                <a16:creationId xmlns:a16="http://schemas.microsoft.com/office/drawing/2014/main" id="{98AEE553-C06A-4AE2-A9A1-D38749BD49D1}"/>
              </a:ext>
            </a:extLst>
          </p:cNvPr>
          <p:cNvSpPr>
            <a:spLocks noChangeArrowheads="1"/>
          </p:cNvSpPr>
          <p:nvPr/>
        </p:nvSpPr>
        <p:spPr bwMode="auto">
          <a:xfrm>
            <a:off x="7364413" y="2792413"/>
            <a:ext cx="142875" cy="158750"/>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1" name="Oval 7">
            <a:extLst>
              <a:ext uri="{FF2B5EF4-FFF2-40B4-BE49-F238E27FC236}">
                <a16:creationId xmlns:a16="http://schemas.microsoft.com/office/drawing/2014/main" id="{31687304-F0C1-4634-9922-9D0E88AAF919}"/>
              </a:ext>
            </a:extLst>
          </p:cNvPr>
          <p:cNvSpPr>
            <a:spLocks noChangeArrowheads="1"/>
          </p:cNvSpPr>
          <p:nvPr/>
        </p:nvSpPr>
        <p:spPr bwMode="auto">
          <a:xfrm>
            <a:off x="7646988" y="3101975"/>
            <a:ext cx="144462"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2" name="Oval 8">
            <a:extLst>
              <a:ext uri="{FF2B5EF4-FFF2-40B4-BE49-F238E27FC236}">
                <a16:creationId xmlns:a16="http://schemas.microsoft.com/office/drawing/2014/main" id="{83D131B0-D20B-454D-B85F-ED78A8710239}"/>
              </a:ext>
            </a:extLst>
          </p:cNvPr>
          <p:cNvSpPr>
            <a:spLocks noChangeArrowheads="1"/>
          </p:cNvSpPr>
          <p:nvPr/>
        </p:nvSpPr>
        <p:spPr bwMode="auto">
          <a:xfrm>
            <a:off x="7504113" y="3409950"/>
            <a:ext cx="146050" cy="160338"/>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3" name="Oval 9">
            <a:extLst>
              <a:ext uri="{FF2B5EF4-FFF2-40B4-BE49-F238E27FC236}">
                <a16:creationId xmlns:a16="http://schemas.microsoft.com/office/drawing/2014/main" id="{C79CEC2F-175E-4498-9819-F495584067AF}"/>
              </a:ext>
            </a:extLst>
          </p:cNvPr>
          <p:cNvSpPr>
            <a:spLocks noChangeArrowheads="1"/>
          </p:cNvSpPr>
          <p:nvPr/>
        </p:nvSpPr>
        <p:spPr bwMode="auto">
          <a:xfrm>
            <a:off x="7504113" y="3719513"/>
            <a:ext cx="146050" cy="157162"/>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4" name="Oval 10">
            <a:extLst>
              <a:ext uri="{FF2B5EF4-FFF2-40B4-BE49-F238E27FC236}">
                <a16:creationId xmlns:a16="http://schemas.microsoft.com/office/drawing/2014/main" id="{54E7A1C5-1011-476C-95EA-FD08104D9E37}"/>
              </a:ext>
            </a:extLst>
          </p:cNvPr>
          <p:cNvSpPr>
            <a:spLocks noChangeArrowheads="1"/>
          </p:cNvSpPr>
          <p:nvPr/>
        </p:nvSpPr>
        <p:spPr bwMode="auto">
          <a:xfrm>
            <a:off x="7221538" y="3409950"/>
            <a:ext cx="146050" cy="160338"/>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5" name="Oval 11">
            <a:extLst>
              <a:ext uri="{FF2B5EF4-FFF2-40B4-BE49-F238E27FC236}">
                <a16:creationId xmlns:a16="http://schemas.microsoft.com/office/drawing/2014/main" id="{454BF610-3193-4423-98EA-88466210E355}"/>
              </a:ext>
            </a:extLst>
          </p:cNvPr>
          <p:cNvSpPr>
            <a:spLocks noChangeArrowheads="1"/>
          </p:cNvSpPr>
          <p:nvPr/>
        </p:nvSpPr>
        <p:spPr bwMode="auto">
          <a:xfrm>
            <a:off x="7078663" y="3719513"/>
            <a:ext cx="146050" cy="157162"/>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6" name="Oval 12">
            <a:extLst>
              <a:ext uri="{FF2B5EF4-FFF2-40B4-BE49-F238E27FC236}">
                <a16:creationId xmlns:a16="http://schemas.microsoft.com/office/drawing/2014/main" id="{B08FF729-1094-45E6-BABC-AAFDAFC7A7FD}"/>
              </a:ext>
            </a:extLst>
          </p:cNvPr>
          <p:cNvSpPr>
            <a:spLocks noChangeArrowheads="1"/>
          </p:cNvSpPr>
          <p:nvPr/>
        </p:nvSpPr>
        <p:spPr bwMode="auto">
          <a:xfrm>
            <a:off x="7078663" y="2944813"/>
            <a:ext cx="146050" cy="161925"/>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7" name="Oval 13">
            <a:extLst>
              <a:ext uri="{FF2B5EF4-FFF2-40B4-BE49-F238E27FC236}">
                <a16:creationId xmlns:a16="http://schemas.microsoft.com/office/drawing/2014/main" id="{44C0DE64-5FC9-422E-BC26-7EB82BB8D048}"/>
              </a:ext>
            </a:extLst>
          </p:cNvPr>
          <p:cNvSpPr>
            <a:spLocks noChangeArrowheads="1"/>
          </p:cNvSpPr>
          <p:nvPr/>
        </p:nvSpPr>
        <p:spPr bwMode="auto">
          <a:xfrm>
            <a:off x="7364413" y="3101975"/>
            <a:ext cx="142875" cy="158750"/>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8" name="Oval 14">
            <a:extLst>
              <a:ext uri="{FF2B5EF4-FFF2-40B4-BE49-F238E27FC236}">
                <a16:creationId xmlns:a16="http://schemas.microsoft.com/office/drawing/2014/main" id="{B28BEF7F-8E64-4AE2-B062-FDD6A9BE15DF}"/>
              </a:ext>
            </a:extLst>
          </p:cNvPr>
          <p:cNvSpPr>
            <a:spLocks noChangeArrowheads="1"/>
          </p:cNvSpPr>
          <p:nvPr/>
        </p:nvSpPr>
        <p:spPr bwMode="auto">
          <a:xfrm>
            <a:off x="7931150" y="3563938"/>
            <a:ext cx="142875" cy="160337"/>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9" name="Oval 15">
            <a:extLst>
              <a:ext uri="{FF2B5EF4-FFF2-40B4-BE49-F238E27FC236}">
                <a16:creationId xmlns:a16="http://schemas.microsoft.com/office/drawing/2014/main" id="{5278EF75-86AF-4752-9C11-8B2FEE0BC33F}"/>
              </a:ext>
            </a:extLst>
          </p:cNvPr>
          <p:cNvSpPr>
            <a:spLocks noChangeArrowheads="1"/>
          </p:cNvSpPr>
          <p:nvPr/>
        </p:nvSpPr>
        <p:spPr bwMode="auto">
          <a:xfrm>
            <a:off x="8213725" y="3871913"/>
            <a:ext cx="146050" cy="160337"/>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0" name="Oval 16">
            <a:extLst>
              <a:ext uri="{FF2B5EF4-FFF2-40B4-BE49-F238E27FC236}">
                <a16:creationId xmlns:a16="http://schemas.microsoft.com/office/drawing/2014/main" id="{E1CDD608-DD8C-4898-B1A1-197346C474D2}"/>
              </a:ext>
            </a:extLst>
          </p:cNvPr>
          <p:cNvSpPr>
            <a:spLocks noChangeArrowheads="1"/>
          </p:cNvSpPr>
          <p:nvPr/>
        </p:nvSpPr>
        <p:spPr bwMode="auto">
          <a:xfrm>
            <a:off x="8070850" y="4181475"/>
            <a:ext cx="147638" cy="158750"/>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1" name="Oval 17">
            <a:extLst>
              <a:ext uri="{FF2B5EF4-FFF2-40B4-BE49-F238E27FC236}">
                <a16:creationId xmlns:a16="http://schemas.microsoft.com/office/drawing/2014/main" id="{3319A4C5-4AE2-4040-A596-9B6F7460FF77}"/>
              </a:ext>
            </a:extLst>
          </p:cNvPr>
          <p:cNvSpPr>
            <a:spLocks noChangeArrowheads="1"/>
          </p:cNvSpPr>
          <p:nvPr/>
        </p:nvSpPr>
        <p:spPr bwMode="auto">
          <a:xfrm>
            <a:off x="7931150" y="4491038"/>
            <a:ext cx="142875" cy="158750"/>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2" name="Oval 18">
            <a:extLst>
              <a:ext uri="{FF2B5EF4-FFF2-40B4-BE49-F238E27FC236}">
                <a16:creationId xmlns:a16="http://schemas.microsoft.com/office/drawing/2014/main" id="{C856EE98-86A5-4A06-82CB-26E91AC7E954}"/>
              </a:ext>
            </a:extLst>
          </p:cNvPr>
          <p:cNvSpPr>
            <a:spLocks noChangeArrowheads="1"/>
          </p:cNvSpPr>
          <p:nvPr/>
        </p:nvSpPr>
        <p:spPr bwMode="auto">
          <a:xfrm>
            <a:off x="7931150" y="4795838"/>
            <a:ext cx="142875" cy="161925"/>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3" name="Oval 19">
            <a:extLst>
              <a:ext uri="{FF2B5EF4-FFF2-40B4-BE49-F238E27FC236}">
                <a16:creationId xmlns:a16="http://schemas.microsoft.com/office/drawing/2014/main" id="{A4F99CC0-45D8-41A8-8705-5812CE3E4B1E}"/>
              </a:ext>
            </a:extLst>
          </p:cNvPr>
          <p:cNvSpPr>
            <a:spLocks noChangeArrowheads="1"/>
          </p:cNvSpPr>
          <p:nvPr/>
        </p:nvSpPr>
        <p:spPr bwMode="auto">
          <a:xfrm>
            <a:off x="8213725" y="4491038"/>
            <a:ext cx="146050" cy="158750"/>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4" name="Oval 20">
            <a:extLst>
              <a:ext uri="{FF2B5EF4-FFF2-40B4-BE49-F238E27FC236}">
                <a16:creationId xmlns:a16="http://schemas.microsoft.com/office/drawing/2014/main" id="{F8F3CC5E-E2E1-459B-9F88-DB93D3A933BF}"/>
              </a:ext>
            </a:extLst>
          </p:cNvPr>
          <p:cNvSpPr>
            <a:spLocks noChangeArrowheads="1"/>
          </p:cNvSpPr>
          <p:nvPr/>
        </p:nvSpPr>
        <p:spPr bwMode="auto">
          <a:xfrm>
            <a:off x="8497888" y="4333875"/>
            <a:ext cx="144462" cy="161925"/>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5" name="Oval 21">
            <a:extLst>
              <a:ext uri="{FF2B5EF4-FFF2-40B4-BE49-F238E27FC236}">
                <a16:creationId xmlns:a16="http://schemas.microsoft.com/office/drawing/2014/main" id="{8620E89A-08A2-46CC-93F6-B016AAF01DC5}"/>
              </a:ext>
            </a:extLst>
          </p:cNvPr>
          <p:cNvSpPr>
            <a:spLocks noChangeArrowheads="1"/>
          </p:cNvSpPr>
          <p:nvPr/>
        </p:nvSpPr>
        <p:spPr bwMode="auto">
          <a:xfrm>
            <a:off x="8782050" y="4025900"/>
            <a:ext cx="142875" cy="160338"/>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6" name="Oval 22">
            <a:extLst>
              <a:ext uri="{FF2B5EF4-FFF2-40B4-BE49-F238E27FC236}">
                <a16:creationId xmlns:a16="http://schemas.microsoft.com/office/drawing/2014/main" id="{4C2CD5EA-622B-4443-85F1-F88DD43D35B4}"/>
              </a:ext>
            </a:extLst>
          </p:cNvPr>
          <p:cNvSpPr>
            <a:spLocks noChangeArrowheads="1"/>
          </p:cNvSpPr>
          <p:nvPr/>
        </p:nvSpPr>
        <p:spPr bwMode="auto">
          <a:xfrm>
            <a:off x="8497888" y="3719513"/>
            <a:ext cx="144462" cy="157162"/>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7" name="Oval 23">
            <a:extLst>
              <a:ext uri="{FF2B5EF4-FFF2-40B4-BE49-F238E27FC236}">
                <a16:creationId xmlns:a16="http://schemas.microsoft.com/office/drawing/2014/main" id="{03D55BB2-2944-4D3C-9F71-DC95165D5EBB}"/>
              </a:ext>
            </a:extLst>
          </p:cNvPr>
          <p:cNvSpPr>
            <a:spLocks noChangeArrowheads="1"/>
          </p:cNvSpPr>
          <p:nvPr/>
        </p:nvSpPr>
        <p:spPr bwMode="auto">
          <a:xfrm>
            <a:off x="8497888" y="4025900"/>
            <a:ext cx="144462" cy="160338"/>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8" name="Oval 24">
            <a:extLst>
              <a:ext uri="{FF2B5EF4-FFF2-40B4-BE49-F238E27FC236}">
                <a16:creationId xmlns:a16="http://schemas.microsoft.com/office/drawing/2014/main" id="{9F90161D-7060-4573-81BD-83223393D933}"/>
              </a:ext>
            </a:extLst>
          </p:cNvPr>
          <p:cNvSpPr>
            <a:spLocks noChangeArrowheads="1"/>
          </p:cNvSpPr>
          <p:nvPr/>
        </p:nvSpPr>
        <p:spPr bwMode="auto">
          <a:xfrm>
            <a:off x="8782050" y="3563938"/>
            <a:ext cx="142875" cy="160337"/>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9" name="Oval 25">
            <a:extLst>
              <a:ext uri="{FF2B5EF4-FFF2-40B4-BE49-F238E27FC236}">
                <a16:creationId xmlns:a16="http://schemas.microsoft.com/office/drawing/2014/main" id="{5A10251E-3001-42ED-B52A-551805EDA2AF}"/>
              </a:ext>
            </a:extLst>
          </p:cNvPr>
          <p:cNvSpPr>
            <a:spLocks noChangeArrowheads="1"/>
          </p:cNvSpPr>
          <p:nvPr/>
        </p:nvSpPr>
        <p:spPr bwMode="auto">
          <a:xfrm>
            <a:off x="8497888" y="3409950"/>
            <a:ext cx="144462" cy="160338"/>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0" name="Oval 26">
            <a:extLst>
              <a:ext uri="{FF2B5EF4-FFF2-40B4-BE49-F238E27FC236}">
                <a16:creationId xmlns:a16="http://schemas.microsoft.com/office/drawing/2014/main" id="{D912AC56-1FCA-441B-AF9F-F408F1786198}"/>
              </a:ext>
            </a:extLst>
          </p:cNvPr>
          <p:cNvSpPr>
            <a:spLocks noChangeArrowheads="1"/>
          </p:cNvSpPr>
          <p:nvPr/>
        </p:nvSpPr>
        <p:spPr bwMode="auto">
          <a:xfrm>
            <a:off x="8213725" y="3563938"/>
            <a:ext cx="146050" cy="160337"/>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1" name="Oval 27">
            <a:extLst>
              <a:ext uri="{FF2B5EF4-FFF2-40B4-BE49-F238E27FC236}">
                <a16:creationId xmlns:a16="http://schemas.microsoft.com/office/drawing/2014/main" id="{1D5F6F82-C8AE-4F4B-9642-8CB9E315B2CD}"/>
              </a:ext>
            </a:extLst>
          </p:cNvPr>
          <p:cNvSpPr>
            <a:spLocks noChangeArrowheads="1"/>
          </p:cNvSpPr>
          <p:nvPr/>
        </p:nvSpPr>
        <p:spPr bwMode="auto">
          <a:xfrm>
            <a:off x="8070850" y="3254375"/>
            <a:ext cx="147638" cy="160338"/>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2" name="Oval 28">
            <a:extLst>
              <a:ext uri="{FF2B5EF4-FFF2-40B4-BE49-F238E27FC236}">
                <a16:creationId xmlns:a16="http://schemas.microsoft.com/office/drawing/2014/main" id="{9F3C22DA-EE3A-4B48-AB8E-A5C0ED47CBBD}"/>
              </a:ext>
            </a:extLst>
          </p:cNvPr>
          <p:cNvSpPr>
            <a:spLocks noChangeArrowheads="1"/>
          </p:cNvSpPr>
          <p:nvPr/>
        </p:nvSpPr>
        <p:spPr bwMode="auto">
          <a:xfrm>
            <a:off x="8356600" y="3101975"/>
            <a:ext cx="144463"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3" name="Oval 29">
            <a:extLst>
              <a:ext uri="{FF2B5EF4-FFF2-40B4-BE49-F238E27FC236}">
                <a16:creationId xmlns:a16="http://schemas.microsoft.com/office/drawing/2014/main" id="{C85F7EA5-E193-4DFE-B0AB-5DD85F5CBEBF}"/>
              </a:ext>
            </a:extLst>
          </p:cNvPr>
          <p:cNvSpPr>
            <a:spLocks noChangeArrowheads="1"/>
          </p:cNvSpPr>
          <p:nvPr/>
        </p:nvSpPr>
        <p:spPr bwMode="auto">
          <a:xfrm>
            <a:off x="8782050" y="3101975"/>
            <a:ext cx="142875"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4" name="Oval 30">
            <a:extLst>
              <a:ext uri="{FF2B5EF4-FFF2-40B4-BE49-F238E27FC236}">
                <a16:creationId xmlns:a16="http://schemas.microsoft.com/office/drawing/2014/main" id="{ABA83FCF-BB58-4F57-A532-140087CF6447}"/>
              </a:ext>
            </a:extLst>
          </p:cNvPr>
          <p:cNvSpPr>
            <a:spLocks noChangeArrowheads="1"/>
          </p:cNvSpPr>
          <p:nvPr/>
        </p:nvSpPr>
        <p:spPr bwMode="auto">
          <a:xfrm>
            <a:off x="7364413" y="4181475"/>
            <a:ext cx="142875" cy="158750"/>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5" name="Oval 31">
            <a:extLst>
              <a:ext uri="{FF2B5EF4-FFF2-40B4-BE49-F238E27FC236}">
                <a16:creationId xmlns:a16="http://schemas.microsoft.com/office/drawing/2014/main" id="{C3829285-2878-4759-BDAA-1AC60B80485A}"/>
              </a:ext>
            </a:extLst>
          </p:cNvPr>
          <p:cNvSpPr>
            <a:spLocks noChangeArrowheads="1"/>
          </p:cNvSpPr>
          <p:nvPr/>
        </p:nvSpPr>
        <p:spPr bwMode="auto">
          <a:xfrm>
            <a:off x="7646988" y="4025900"/>
            <a:ext cx="144462" cy="160338"/>
          </a:xfrm>
          <a:prstGeom prst="ellipse">
            <a:avLst/>
          </a:prstGeom>
          <a:solidFill>
            <a:srgbClr val="000099"/>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6" name="Oval 32">
            <a:extLst>
              <a:ext uri="{FF2B5EF4-FFF2-40B4-BE49-F238E27FC236}">
                <a16:creationId xmlns:a16="http://schemas.microsoft.com/office/drawing/2014/main" id="{26210254-AC8E-40CB-87E0-DB8E1D98A2B7}"/>
              </a:ext>
            </a:extLst>
          </p:cNvPr>
          <p:cNvSpPr>
            <a:spLocks noChangeArrowheads="1"/>
          </p:cNvSpPr>
          <p:nvPr/>
        </p:nvSpPr>
        <p:spPr bwMode="auto">
          <a:xfrm>
            <a:off x="7504113" y="4491038"/>
            <a:ext cx="146050" cy="158750"/>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7" name="Oval 33">
            <a:extLst>
              <a:ext uri="{FF2B5EF4-FFF2-40B4-BE49-F238E27FC236}">
                <a16:creationId xmlns:a16="http://schemas.microsoft.com/office/drawing/2014/main" id="{656A77F5-B162-4FAE-A6BE-19620C53B109}"/>
              </a:ext>
            </a:extLst>
          </p:cNvPr>
          <p:cNvSpPr>
            <a:spLocks noChangeArrowheads="1"/>
          </p:cNvSpPr>
          <p:nvPr/>
        </p:nvSpPr>
        <p:spPr bwMode="auto">
          <a:xfrm>
            <a:off x="7504113" y="4795838"/>
            <a:ext cx="146050" cy="161925"/>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8" name="Oval 34">
            <a:extLst>
              <a:ext uri="{FF2B5EF4-FFF2-40B4-BE49-F238E27FC236}">
                <a16:creationId xmlns:a16="http://schemas.microsoft.com/office/drawing/2014/main" id="{ED60D087-AFD9-4FC9-B6C0-917FE243725E}"/>
              </a:ext>
            </a:extLst>
          </p:cNvPr>
          <p:cNvSpPr>
            <a:spLocks noChangeArrowheads="1"/>
          </p:cNvSpPr>
          <p:nvPr/>
        </p:nvSpPr>
        <p:spPr bwMode="auto">
          <a:xfrm>
            <a:off x="7221538" y="4795838"/>
            <a:ext cx="146050" cy="161925"/>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39" name="Oval 35">
            <a:extLst>
              <a:ext uri="{FF2B5EF4-FFF2-40B4-BE49-F238E27FC236}">
                <a16:creationId xmlns:a16="http://schemas.microsoft.com/office/drawing/2014/main" id="{46DA8EDC-A28F-4C4D-9DB9-828DBBAD34E5}"/>
              </a:ext>
            </a:extLst>
          </p:cNvPr>
          <p:cNvSpPr>
            <a:spLocks noChangeArrowheads="1"/>
          </p:cNvSpPr>
          <p:nvPr/>
        </p:nvSpPr>
        <p:spPr bwMode="auto">
          <a:xfrm>
            <a:off x="7221538" y="4491038"/>
            <a:ext cx="146050" cy="158750"/>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0" name="Oval 36">
            <a:extLst>
              <a:ext uri="{FF2B5EF4-FFF2-40B4-BE49-F238E27FC236}">
                <a16:creationId xmlns:a16="http://schemas.microsoft.com/office/drawing/2014/main" id="{C38C0E11-CE91-41FC-8D15-7C00B49257F4}"/>
              </a:ext>
            </a:extLst>
          </p:cNvPr>
          <p:cNvSpPr>
            <a:spLocks noChangeArrowheads="1"/>
          </p:cNvSpPr>
          <p:nvPr/>
        </p:nvSpPr>
        <p:spPr bwMode="auto">
          <a:xfrm>
            <a:off x="6937375" y="4643438"/>
            <a:ext cx="146050" cy="158750"/>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1" name="Oval 37">
            <a:extLst>
              <a:ext uri="{FF2B5EF4-FFF2-40B4-BE49-F238E27FC236}">
                <a16:creationId xmlns:a16="http://schemas.microsoft.com/office/drawing/2014/main" id="{86A9577F-0788-4B5B-8607-C668D70732EA}"/>
              </a:ext>
            </a:extLst>
          </p:cNvPr>
          <p:cNvSpPr>
            <a:spLocks noChangeArrowheads="1"/>
          </p:cNvSpPr>
          <p:nvPr/>
        </p:nvSpPr>
        <p:spPr bwMode="auto">
          <a:xfrm>
            <a:off x="6796088" y="4333875"/>
            <a:ext cx="146050" cy="161925"/>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2" name="Oval 38">
            <a:extLst>
              <a:ext uri="{FF2B5EF4-FFF2-40B4-BE49-F238E27FC236}">
                <a16:creationId xmlns:a16="http://schemas.microsoft.com/office/drawing/2014/main" id="{8DC04BE9-F0F3-4E9C-B11D-FC9B3C07B186}"/>
              </a:ext>
            </a:extLst>
          </p:cNvPr>
          <p:cNvSpPr>
            <a:spLocks noChangeArrowheads="1"/>
          </p:cNvSpPr>
          <p:nvPr/>
        </p:nvSpPr>
        <p:spPr bwMode="auto">
          <a:xfrm>
            <a:off x="7078663" y="4181475"/>
            <a:ext cx="146050" cy="158750"/>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3" name="Oval 39">
            <a:extLst>
              <a:ext uri="{FF2B5EF4-FFF2-40B4-BE49-F238E27FC236}">
                <a16:creationId xmlns:a16="http://schemas.microsoft.com/office/drawing/2014/main" id="{6C760E59-57BB-42E8-A7BF-3DBE3C872055}"/>
              </a:ext>
            </a:extLst>
          </p:cNvPr>
          <p:cNvSpPr>
            <a:spLocks noChangeArrowheads="1"/>
          </p:cNvSpPr>
          <p:nvPr/>
        </p:nvSpPr>
        <p:spPr bwMode="auto">
          <a:xfrm>
            <a:off x="6796088" y="4025900"/>
            <a:ext cx="146050" cy="160338"/>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4" name="Oval 40">
            <a:extLst>
              <a:ext uri="{FF2B5EF4-FFF2-40B4-BE49-F238E27FC236}">
                <a16:creationId xmlns:a16="http://schemas.microsoft.com/office/drawing/2014/main" id="{7635A229-1C75-439B-9A56-7F48F9056A67}"/>
              </a:ext>
            </a:extLst>
          </p:cNvPr>
          <p:cNvSpPr>
            <a:spLocks noChangeArrowheads="1"/>
          </p:cNvSpPr>
          <p:nvPr/>
        </p:nvSpPr>
        <p:spPr bwMode="auto">
          <a:xfrm>
            <a:off x="6513513" y="4025900"/>
            <a:ext cx="142875" cy="160338"/>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5" name="Oval 41">
            <a:extLst>
              <a:ext uri="{FF2B5EF4-FFF2-40B4-BE49-F238E27FC236}">
                <a16:creationId xmlns:a16="http://schemas.microsoft.com/office/drawing/2014/main" id="{17E9946D-4790-4915-9E94-C9E91A33F96F}"/>
              </a:ext>
            </a:extLst>
          </p:cNvPr>
          <p:cNvSpPr>
            <a:spLocks noChangeArrowheads="1"/>
          </p:cNvSpPr>
          <p:nvPr/>
        </p:nvSpPr>
        <p:spPr bwMode="auto">
          <a:xfrm>
            <a:off x="6796088" y="3719513"/>
            <a:ext cx="146050" cy="157162"/>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6" name="Oval 42">
            <a:extLst>
              <a:ext uri="{FF2B5EF4-FFF2-40B4-BE49-F238E27FC236}">
                <a16:creationId xmlns:a16="http://schemas.microsoft.com/office/drawing/2014/main" id="{5F95C422-50E9-4532-9D5F-5874BEE23F1D}"/>
              </a:ext>
            </a:extLst>
          </p:cNvPr>
          <p:cNvSpPr>
            <a:spLocks noChangeArrowheads="1"/>
          </p:cNvSpPr>
          <p:nvPr/>
        </p:nvSpPr>
        <p:spPr bwMode="auto">
          <a:xfrm>
            <a:off x="6513513" y="3719513"/>
            <a:ext cx="142875" cy="157162"/>
          </a:xfrm>
          <a:prstGeom prst="ellipse">
            <a:avLst/>
          </a:prstGeom>
          <a:solidFill>
            <a:srgbClr val="FFFF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7" name="Oval 43">
            <a:extLst>
              <a:ext uri="{FF2B5EF4-FFF2-40B4-BE49-F238E27FC236}">
                <a16:creationId xmlns:a16="http://schemas.microsoft.com/office/drawing/2014/main" id="{5EBFD115-FE30-4CAA-A864-BE8D49AABCD9}"/>
              </a:ext>
            </a:extLst>
          </p:cNvPr>
          <p:cNvSpPr>
            <a:spLocks noChangeArrowheads="1"/>
          </p:cNvSpPr>
          <p:nvPr/>
        </p:nvSpPr>
        <p:spPr bwMode="auto">
          <a:xfrm>
            <a:off x="6796088" y="3409950"/>
            <a:ext cx="146050" cy="160338"/>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8" name="Oval 44">
            <a:extLst>
              <a:ext uri="{FF2B5EF4-FFF2-40B4-BE49-F238E27FC236}">
                <a16:creationId xmlns:a16="http://schemas.microsoft.com/office/drawing/2014/main" id="{E4AF8D53-7FD4-46EC-A881-D9D686FCEEBC}"/>
              </a:ext>
            </a:extLst>
          </p:cNvPr>
          <p:cNvSpPr>
            <a:spLocks noChangeArrowheads="1"/>
          </p:cNvSpPr>
          <p:nvPr/>
        </p:nvSpPr>
        <p:spPr bwMode="auto">
          <a:xfrm>
            <a:off x="7788275" y="2792413"/>
            <a:ext cx="146050"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49" name="Oval 45">
            <a:extLst>
              <a:ext uri="{FF2B5EF4-FFF2-40B4-BE49-F238E27FC236}">
                <a16:creationId xmlns:a16="http://schemas.microsoft.com/office/drawing/2014/main" id="{6027EAAE-6B4D-4AA6-BE29-B47F3C2DA7F0}"/>
              </a:ext>
            </a:extLst>
          </p:cNvPr>
          <p:cNvSpPr>
            <a:spLocks noChangeArrowheads="1"/>
          </p:cNvSpPr>
          <p:nvPr/>
        </p:nvSpPr>
        <p:spPr bwMode="auto">
          <a:xfrm>
            <a:off x="7931150" y="2944813"/>
            <a:ext cx="142875" cy="161925"/>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0" name="Oval 46">
            <a:extLst>
              <a:ext uri="{FF2B5EF4-FFF2-40B4-BE49-F238E27FC236}">
                <a16:creationId xmlns:a16="http://schemas.microsoft.com/office/drawing/2014/main" id="{227DD225-0CB4-425B-B369-EACAAB6BE41E}"/>
              </a:ext>
            </a:extLst>
          </p:cNvPr>
          <p:cNvSpPr>
            <a:spLocks noChangeArrowheads="1"/>
          </p:cNvSpPr>
          <p:nvPr/>
        </p:nvSpPr>
        <p:spPr bwMode="auto">
          <a:xfrm>
            <a:off x="8213725" y="2792413"/>
            <a:ext cx="146050"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1" name="Oval 47">
            <a:extLst>
              <a:ext uri="{FF2B5EF4-FFF2-40B4-BE49-F238E27FC236}">
                <a16:creationId xmlns:a16="http://schemas.microsoft.com/office/drawing/2014/main" id="{926C83E5-A375-40E4-B490-4785466AF393}"/>
              </a:ext>
            </a:extLst>
          </p:cNvPr>
          <p:cNvSpPr>
            <a:spLocks noChangeArrowheads="1"/>
          </p:cNvSpPr>
          <p:nvPr/>
        </p:nvSpPr>
        <p:spPr bwMode="auto">
          <a:xfrm>
            <a:off x="7504113" y="2640013"/>
            <a:ext cx="146050" cy="157162"/>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2" name="Oval 48">
            <a:extLst>
              <a:ext uri="{FF2B5EF4-FFF2-40B4-BE49-F238E27FC236}">
                <a16:creationId xmlns:a16="http://schemas.microsoft.com/office/drawing/2014/main" id="{2749EE07-8A8B-4D12-AC1F-4E5DF51160DB}"/>
              </a:ext>
            </a:extLst>
          </p:cNvPr>
          <p:cNvSpPr>
            <a:spLocks noChangeArrowheads="1"/>
          </p:cNvSpPr>
          <p:nvPr/>
        </p:nvSpPr>
        <p:spPr bwMode="auto">
          <a:xfrm>
            <a:off x="7788275" y="2482850"/>
            <a:ext cx="146050" cy="161925"/>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3" name="Oval 49">
            <a:extLst>
              <a:ext uri="{FF2B5EF4-FFF2-40B4-BE49-F238E27FC236}">
                <a16:creationId xmlns:a16="http://schemas.microsoft.com/office/drawing/2014/main" id="{21DDC0CE-DD59-4221-993F-F341949D3885}"/>
              </a:ext>
            </a:extLst>
          </p:cNvPr>
          <p:cNvSpPr>
            <a:spLocks noChangeArrowheads="1"/>
          </p:cNvSpPr>
          <p:nvPr/>
        </p:nvSpPr>
        <p:spPr bwMode="auto">
          <a:xfrm>
            <a:off x="8070850" y="2482850"/>
            <a:ext cx="147638" cy="161925"/>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4" name="Oval 50">
            <a:extLst>
              <a:ext uri="{FF2B5EF4-FFF2-40B4-BE49-F238E27FC236}">
                <a16:creationId xmlns:a16="http://schemas.microsoft.com/office/drawing/2014/main" id="{B64C1D96-A947-4B66-AE9A-7AE016CA600F}"/>
              </a:ext>
            </a:extLst>
          </p:cNvPr>
          <p:cNvSpPr>
            <a:spLocks noChangeArrowheads="1"/>
          </p:cNvSpPr>
          <p:nvPr/>
        </p:nvSpPr>
        <p:spPr bwMode="auto">
          <a:xfrm>
            <a:off x="8497888" y="2792413"/>
            <a:ext cx="144462" cy="158750"/>
          </a:xfrm>
          <a:prstGeom prst="ellipse">
            <a:avLst/>
          </a:prstGeom>
          <a:solidFill>
            <a:srgbClr val="FF00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55" name="Oval 51">
            <a:extLst>
              <a:ext uri="{FF2B5EF4-FFF2-40B4-BE49-F238E27FC236}">
                <a16:creationId xmlns:a16="http://schemas.microsoft.com/office/drawing/2014/main" id="{8ABA2FD2-3D7C-40A6-A901-032950A68762}"/>
              </a:ext>
            </a:extLst>
          </p:cNvPr>
          <p:cNvSpPr>
            <a:spLocks noChangeArrowheads="1"/>
          </p:cNvSpPr>
          <p:nvPr/>
        </p:nvSpPr>
        <p:spPr bwMode="auto">
          <a:xfrm>
            <a:off x="6653213" y="3101975"/>
            <a:ext cx="146050" cy="158750"/>
          </a:xfrm>
          <a:prstGeom prst="ellipse">
            <a:avLst/>
          </a:prstGeom>
          <a:solidFill>
            <a:srgbClr val="006600"/>
          </a:solidFill>
          <a:ln w="9525">
            <a:solidFill>
              <a:srgbClr val="1D2749"/>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52">
            <a:extLst>
              <a:ext uri="{FF2B5EF4-FFF2-40B4-BE49-F238E27FC236}">
                <a16:creationId xmlns:a16="http://schemas.microsoft.com/office/drawing/2014/main" id="{89F56953-386A-445F-B369-FF04912050A8}"/>
              </a:ext>
            </a:extLst>
          </p:cNvPr>
          <p:cNvGrpSpPr>
            <a:grpSpLocks/>
          </p:cNvGrpSpPr>
          <p:nvPr/>
        </p:nvGrpSpPr>
        <p:grpSpPr bwMode="auto">
          <a:xfrm>
            <a:off x="6362700" y="2324100"/>
            <a:ext cx="2773363" cy="2857500"/>
            <a:chOff x="3644" y="1296"/>
            <a:chExt cx="1544" cy="1540"/>
          </a:xfrm>
        </p:grpSpPr>
        <p:sp>
          <p:nvSpPr>
            <p:cNvPr id="72762" name="Rectangle 53">
              <a:extLst>
                <a:ext uri="{FF2B5EF4-FFF2-40B4-BE49-F238E27FC236}">
                  <a16:creationId xmlns:a16="http://schemas.microsoft.com/office/drawing/2014/main" id="{31DD2A7D-91D2-4DEE-BEE9-0569F3797BB0}"/>
                </a:ext>
              </a:extLst>
            </p:cNvPr>
            <p:cNvSpPr>
              <a:spLocks noChangeArrowheads="1"/>
            </p:cNvSpPr>
            <p:nvPr/>
          </p:nvSpPr>
          <p:spPr bwMode="auto">
            <a:xfrm>
              <a:off x="3648" y="1296"/>
              <a:ext cx="772" cy="772"/>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3" name="Rectangle 54">
              <a:extLst>
                <a:ext uri="{FF2B5EF4-FFF2-40B4-BE49-F238E27FC236}">
                  <a16:creationId xmlns:a16="http://schemas.microsoft.com/office/drawing/2014/main" id="{9DE2AAEA-9F3D-429B-ABC7-B0762FFE9765}"/>
                </a:ext>
              </a:extLst>
            </p:cNvPr>
            <p:cNvSpPr>
              <a:spLocks noChangeArrowheads="1"/>
            </p:cNvSpPr>
            <p:nvPr/>
          </p:nvSpPr>
          <p:spPr bwMode="auto">
            <a:xfrm>
              <a:off x="4416" y="1296"/>
              <a:ext cx="772" cy="772"/>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4" name="Rectangle 55">
              <a:extLst>
                <a:ext uri="{FF2B5EF4-FFF2-40B4-BE49-F238E27FC236}">
                  <a16:creationId xmlns:a16="http://schemas.microsoft.com/office/drawing/2014/main" id="{A4C1B8FF-1448-4F6C-8EAA-B67042AEAD8A}"/>
                </a:ext>
              </a:extLst>
            </p:cNvPr>
            <p:cNvSpPr>
              <a:spLocks noChangeArrowheads="1"/>
            </p:cNvSpPr>
            <p:nvPr/>
          </p:nvSpPr>
          <p:spPr bwMode="auto">
            <a:xfrm>
              <a:off x="3644" y="2060"/>
              <a:ext cx="772" cy="772"/>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5" name="Rectangle 56">
              <a:extLst>
                <a:ext uri="{FF2B5EF4-FFF2-40B4-BE49-F238E27FC236}">
                  <a16:creationId xmlns:a16="http://schemas.microsoft.com/office/drawing/2014/main" id="{1F15A2B8-638E-48E3-960E-9CEA2734F2EC}"/>
                </a:ext>
              </a:extLst>
            </p:cNvPr>
            <p:cNvSpPr>
              <a:spLocks noChangeArrowheads="1"/>
            </p:cNvSpPr>
            <p:nvPr/>
          </p:nvSpPr>
          <p:spPr bwMode="auto">
            <a:xfrm>
              <a:off x="4416" y="2064"/>
              <a:ext cx="772" cy="772"/>
            </a:xfrm>
            <a:prstGeom prst="rect">
              <a:avLst/>
            </a:prstGeom>
            <a:noFill/>
            <a:ln w="28575" cap="sq">
              <a:solidFill>
                <a:srgbClr val="1D274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 name="Group 57">
            <a:extLst>
              <a:ext uri="{FF2B5EF4-FFF2-40B4-BE49-F238E27FC236}">
                <a16:creationId xmlns:a16="http://schemas.microsoft.com/office/drawing/2014/main" id="{28AF52B6-14F2-49CA-B94F-00FF1CB187E4}"/>
              </a:ext>
            </a:extLst>
          </p:cNvPr>
          <p:cNvGrpSpPr>
            <a:grpSpLocks/>
          </p:cNvGrpSpPr>
          <p:nvPr/>
        </p:nvGrpSpPr>
        <p:grpSpPr bwMode="auto">
          <a:xfrm>
            <a:off x="6035675" y="1985963"/>
            <a:ext cx="3435350" cy="3541712"/>
            <a:chOff x="3456" y="1104"/>
            <a:chExt cx="1968" cy="1968"/>
          </a:xfrm>
        </p:grpSpPr>
        <p:sp>
          <p:nvSpPr>
            <p:cNvPr id="72758" name="Oval 58" descr="Narrow vertical">
              <a:extLst>
                <a:ext uri="{FF2B5EF4-FFF2-40B4-BE49-F238E27FC236}">
                  <a16:creationId xmlns:a16="http://schemas.microsoft.com/office/drawing/2014/main" id="{F4A97B8D-AE31-47EE-8B79-F052ADD7F286}"/>
                </a:ext>
              </a:extLst>
            </p:cNvPr>
            <p:cNvSpPr>
              <a:spLocks noChangeAspect="1" noChangeArrowheads="1"/>
            </p:cNvSpPr>
            <p:nvPr/>
          </p:nvSpPr>
          <p:spPr bwMode="auto">
            <a:xfrm>
              <a:off x="3456" y="1145"/>
              <a:ext cx="1152" cy="1111"/>
            </a:xfrm>
            <a:prstGeom prst="ellipse">
              <a:avLst/>
            </a:prstGeom>
            <a:pattFill prst="narVert">
              <a:fgClr>
                <a:srgbClr val="006600">
                  <a:alpha val="34901"/>
                </a:srgbClr>
              </a:fgClr>
              <a:bgClr>
                <a:srgbClr val="FFFFFF">
                  <a:alpha val="34901"/>
                </a:srgbClr>
              </a:bgClr>
            </a:pattFill>
            <a:ln w="12700" cap="sq">
              <a:solidFill>
                <a:srgbClr val="1D2749"/>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600" b="1">
                <a:solidFill>
                  <a:schemeClr val="bg1"/>
                </a:solidFill>
                <a:latin typeface="Times New Roman" panose="02020603050405020304" pitchFamily="18" charset="0"/>
              </a:endParaRPr>
            </a:p>
          </p:txBody>
        </p:sp>
        <p:sp>
          <p:nvSpPr>
            <p:cNvPr id="72759" name="Oval 59" descr="Narrow vertical">
              <a:extLst>
                <a:ext uri="{FF2B5EF4-FFF2-40B4-BE49-F238E27FC236}">
                  <a16:creationId xmlns:a16="http://schemas.microsoft.com/office/drawing/2014/main" id="{B9416E06-C03E-4ABC-8E5C-727A523301A8}"/>
                </a:ext>
              </a:extLst>
            </p:cNvPr>
            <p:cNvSpPr>
              <a:spLocks noChangeAspect="1" noChangeArrowheads="1"/>
            </p:cNvSpPr>
            <p:nvPr/>
          </p:nvSpPr>
          <p:spPr bwMode="auto">
            <a:xfrm>
              <a:off x="4272" y="1104"/>
              <a:ext cx="1111" cy="1152"/>
            </a:xfrm>
            <a:prstGeom prst="ellipse">
              <a:avLst/>
            </a:prstGeom>
            <a:pattFill prst="narVert">
              <a:fgClr>
                <a:srgbClr val="FF0000">
                  <a:alpha val="34901"/>
                </a:srgbClr>
              </a:fgClr>
              <a:bgClr>
                <a:srgbClr val="FFFFFF">
                  <a:alpha val="34901"/>
                </a:srgbClr>
              </a:bgClr>
            </a:pattFill>
            <a:ln w="12700" cap="sq">
              <a:solidFill>
                <a:srgbClr val="1D2749"/>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0" name="Oval 60">
              <a:extLst>
                <a:ext uri="{FF2B5EF4-FFF2-40B4-BE49-F238E27FC236}">
                  <a16:creationId xmlns:a16="http://schemas.microsoft.com/office/drawing/2014/main" id="{2B3698EF-4C1B-484E-B020-6E5984A9B5E5}"/>
                </a:ext>
              </a:extLst>
            </p:cNvPr>
            <p:cNvSpPr>
              <a:spLocks noChangeAspect="1" noChangeArrowheads="1"/>
            </p:cNvSpPr>
            <p:nvPr/>
          </p:nvSpPr>
          <p:spPr bwMode="auto">
            <a:xfrm>
              <a:off x="3497" y="1920"/>
              <a:ext cx="1111" cy="1152"/>
            </a:xfrm>
            <a:prstGeom prst="ellipse">
              <a:avLst/>
            </a:prstGeom>
            <a:pattFill prst="narVert">
              <a:fgClr>
                <a:srgbClr val="FFFF00">
                  <a:alpha val="34901"/>
                </a:srgbClr>
              </a:fgClr>
              <a:bgClr>
                <a:srgbClr val="FFFFFF">
                  <a:alpha val="34901"/>
                </a:srgbClr>
              </a:bgClr>
            </a:pattFill>
            <a:ln w="12700" cap="sq">
              <a:solidFill>
                <a:srgbClr val="1D2749"/>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61" name="Oval 61">
              <a:extLst>
                <a:ext uri="{FF2B5EF4-FFF2-40B4-BE49-F238E27FC236}">
                  <a16:creationId xmlns:a16="http://schemas.microsoft.com/office/drawing/2014/main" id="{4D7EA214-3045-4376-AB89-6C15B48C668D}"/>
                </a:ext>
              </a:extLst>
            </p:cNvPr>
            <p:cNvSpPr>
              <a:spLocks noChangeAspect="1" noChangeArrowheads="1"/>
            </p:cNvSpPr>
            <p:nvPr/>
          </p:nvSpPr>
          <p:spPr bwMode="auto">
            <a:xfrm>
              <a:off x="4272" y="1920"/>
              <a:ext cx="1152" cy="1111"/>
            </a:xfrm>
            <a:prstGeom prst="ellipse">
              <a:avLst/>
            </a:prstGeom>
            <a:pattFill prst="narVert">
              <a:fgClr>
                <a:srgbClr val="000099">
                  <a:alpha val="34901"/>
                </a:srgbClr>
              </a:fgClr>
              <a:bgClr>
                <a:srgbClr val="FFFFFF">
                  <a:alpha val="34901"/>
                </a:srgbClr>
              </a:bgClr>
            </a:pattFill>
            <a:ln w="12700" cap="sq">
              <a:solidFill>
                <a:srgbClr val="1D2749"/>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49602">
                                            <p:txEl>
                                              <p:pRg st="4" end="4"/>
                                            </p:txEl>
                                          </p:spTgt>
                                        </p:tgtEl>
                                        <p:attrNameLst>
                                          <p:attrName>style.visibility</p:attrName>
                                        </p:attrNameLst>
                                      </p:cBhvr>
                                      <p:to>
                                        <p:strVal val="visible"/>
                                      </p:to>
                                    </p:set>
                                    <p:animEffect transition="in" filter="fade">
                                      <p:cBhvr>
                                        <p:cTn id="10" dur="500"/>
                                        <p:tgtEl>
                                          <p:spTgt spid="1049602">
                                            <p:txEl>
                                              <p:pRg st="4" end="4"/>
                                            </p:txEl>
                                          </p:spTgt>
                                        </p:tgtEl>
                                      </p:cBhvr>
                                    </p:animEffect>
                                  </p:childTnLst>
                                </p:cTn>
                              </p:par>
                            </p:childTnLst>
                          </p:cTn>
                        </p:par>
                        <p:par>
                          <p:cTn id="11" fill="hold" nodeType="afterGroup">
                            <p:stCondLst>
                              <p:cond delay="500"/>
                            </p:stCondLst>
                            <p:childTnLst>
                              <p:par>
                                <p:cTn id="12" presetID="10" presetClass="exit" presetSubtype="0" fill="hold" grpId="0" nodeType="afterEffect">
                                  <p:stCondLst>
                                    <p:cond delay="0"/>
                                  </p:stCondLst>
                                  <p:childTnLst>
                                    <p:animEffect transition="out" filter="fade">
                                      <p:cBhvr>
                                        <p:cTn id="13" dur="500"/>
                                        <p:tgtEl>
                                          <p:spTgt spid="1049603"/>
                                        </p:tgtEl>
                                      </p:cBhvr>
                                    </p:animEffect>
                                    <p:set>
                                      <p:cBhvr>
                                        <p:cTn id="14" dur="1" fill="hold">
                                          <p:stCondLst>
                                            <p:cond delay="499"/>
                                          </p:stCondLst>
                                        </p:cTn>
                                        <p:tgtEl>
                                          <p:spTgt spid="104960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3698" name="Object 2">
            <a:extLst>
              <a:ext uri="{FF2B5EF4-FFF2-40B4-BE49-F238E27FC236}">
                <a16:creationId xmlns:a16="http://schemas.microsoft.com/office/drawing/2014/main" id="{74967725-10BC-4D94-A60A-037AE4418712}"/>
              </a:ext>
            </a:extLst>
          </p:cNvPr>
          <p:cNvGraphicFramePr>
            <a:graphicFrameLocks noGrp="1" noChangeAspect="1"/>
          </p:cNvGraphicFramePr>
          <p:nvPr>
            <p:ph idx="1"/>
          </p:nvPr>
        </p:nvGraphicFramePr>
        <p:xfrm>
          <a:off x="1957388" y="1314450"/>
          <a:ext cx="5616575" cy="5214938"/>
        </p:xfrm>
        <a:graphic>
          <a:graphicData uri="http://schemas.openxmlformats.org/presentationml/2006/ole">
            <mc:AlternateContent xmlns:mc="http://schemas.openxmlformats.org/markup-compatibility/2006">
              <mc:Choice xmlns:v="urn:schemas-microsoft-com:vml" Requires="v">
                <p:oleObj name="Bitmap Image" r:id="rId3" imgW="5800000" imgH="5229955" progId="Paint.Picture">
                  <p:embed/>
                </p:oleObj>
              </mc:Choice>
              <mc:Fallback>
                <p:oleObj name="Bitmap Image" r:id="rId3" imgW="5800000" imgH="522995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388" y="1314450"/>
                        <a:ext cx="5616575" cy="521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a:extLst>
              <a:ext uri="{FF2B5EF4-FFF2-40B4-BE49-F238E27FC236}">
                <a16:creationId xmlns:a16="http://schemas.microsoft.com/office/drawing/2014/main" id="{B41D965A-B5DB-4ABB-80ED-87B76CEDDE6B}"/>
              </a:ext>
            </a:extLst>
          </p:cNvPr>
          <p:cNvSpPr>
            <a:spLocks noGrp="1" noChangeArrowheads="1"/>
          </p:cNvSpPr>
          <p:nvPr>
            <p:ph type="title"/>
          </p:nvPr>
        </p:nvSpPr>
        <p:spPr/>
        <p:txBody>
          <a:bodyPr/>
          <a:lstStyle/>
          <a:p>
            <a:r>
              <a:rPr lang="en-US" altLang="zh-CN">
                <a:ea typeface="宋体" panose="02010600030101010101" pitchFamily="2" charset="-122"/>
              </a:rPr>
              <a:t>(4) Subdivision of Hair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1053698"/>
                                        </p:tgtEl>
                                        <p:attrNameLst>
                                          <p:attrName>style.visibility</p:attrName>
                                        </p:attrNameLst>
                                      </p:cBhvr>
                                      <p:to>
                                        <p:strVal val="visible"/>
                                      </p:to>
                                    </p:set>
                                    <p:animEffect transition="in" filter="fade">
                                      <p:cBhvr>
                                        <p:cTn id="7" dur="1000"/>
                                        <p:tgtEl>
                                          <p:spTgt spid="1053698"/>
                                        </p:tgtEl>
                                      </p:cBhvr>
                                    </p:animEffect>
                                    <p:anim calcmode="lin" valueType="num">
                                      <p:cBhvr>
                                        <p:cTn id="8" dur="1000" fill="hold"/>
                                        <p:tgtEl>
                                          <p:spTgt spid="1053698"/>
                                        </p:tgtEl>
                                        <p:attrNameLst>
                                          <p:attrName>ppt_x</p:attrName>
                                        </p:attrNameLst>
                                      </p:cBhvr>
                                      <p:tavLst>
                                        <p:tav tm="0">
                                          <p:val>
                                            <p:strVal val="#ppt_x"/>
                                          </p:val>
                                        </p:tav>
                                        <p:tav tm="100000">
                                          <p:val>
                                            <p:strVal val="#ppt_x"/>
                                          </p:val>
                                        </p:tav>
                                      </p:tavLst>
                                    </p:anim>
                                    <p:anim calcmode="lin" valueType="num">
                                      <p:cBhvr>
                                        <p:cTn id="9" dur="900" decel="100000" fill="hold"/>
                                        <p:tgtEl>
                                          <p:spTgt spid="105369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5369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5BA55DC-5A9B-4714-9D6C-B8A87B590C74}"/>
              </a:ext>
            </a:extLst>
          </p:cNvPr>
          <p:cNvSpPr>
            <a:spLocks noGrp="1" noChangeArrowheads="1"/>
          </p:cNvSpPr>
          <p:nvPr>
            <p:ph type="title"/>
          </p:nvPr>
        </p:nvSpPr>
        <p:spPr/>
        <p:txBody>
          <a:bodyPr/>
          <a:lstStyle/>
          <a:p>
            <a:r>
              <a:rPr lang="en-US" altLang="zh-CN">
                <a:ea typeface="宋体" panose="02010600030101010101" pitchFamily="2" charset="-122"/>
              </a:rPr>
              <a:t>(5) Transitions Between LODs</a:t>
            </a:r>
          </a:p>
        </p:txBody>
      </p:sp>
      <p:sp>
        <p:nvSpPr>
          <p:cNvPr id="73731" name="Rectangle 3">
            <a:extLst>
              <a:ext uri="{FF2B5EF4-FFF2-40B4-BE49-F238E27FC236}">
                <a16:creationId xmlns:a16="http://schemas.microsoft.com/office/drawing/2014/main" id="{BD70B382-9318-4A90-AB54-EB8086D751AD}"/>
              </a:ext>
            </a:extLst>
          </p:cNvPr>
          <p:cNvSpPr>
            <a:spLocks noGrp="1" noChangeArrowheads="1"/>
          </p:cNvSpPr>
          <p:nvPr>
            <p:ph type="body" idx="1"/>
          </p:nvPr>
        </p:nvSpPr>
        <p:spPr bwMode="auto">
          <a:xfrm>
            <a:off x="671513" y="1100138"/>
            <a:ext cx="8858250" cy="5456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Hair hierarchy allows </a:t>
            </a:r>
            <a:r>
              <a:rPr lang="en-US" altLang="zh-CN" dirty="0">
                <a:solidFill>
                  <a:srgbClr val="FF0000"/>
                </a:solidFill>
                <a:ea typeface="宋体" panose="02010600030101010101" pitchFamily="2" charset="-122"/>
              </a:rPr>
              <a:t>localized</a:t>
            </a:r>
            <a:r>
              <a:rPr lang="en-US" altLang="zh-CN" dirty="0">
                <a:ea typeface="宋体" panose="02010600030101010101" pitchFamily="2" charset="-122"/>
              </a:rPr>
              <a:t> LOD control of hair</a:t>
            </a:r>
          </a:p>
          <a:p>
            <a:endParaRPr lang="en-US" altLang="zh-CN" sz="900" dirty="0">
              <a:ea typeface="宋体" panose="02010600030101010101" pitchFamily="2" charset="-122"/>
            </a:endParaRPr>
          </a:p>
          <a:p>
            <a:r>
              <a:rPr lang="en-US" altLang="zh-CN" dirty="0">
                <a:ea typeface="宋体" panose="02010600030101010101" pitchFamily="2" charset="-122"/>
              </a:rPr>
              <a:t>Traverse hierarchy to select appropriate LOD throughout simulation</a:t>
            </a:r>
          </a:p>
          <a:p>
            <a:endParaRPr lang="en-US" altLang="zh-CN" sz="900" dirty="0">
              <a:ea typeface="宋体" panose="02010600030101010101" pitchFamily="2" charset="-122"/>
            </a:endParaRPr>
          </a:p>
          <a:p>
            <a:r>
              <a:rPr lang="en-US" altLang="zh-CN" dirty="0">
                <a:ea typeface="宋体" panose="02010600030101010101" pitchFamily="2" charset="-122"/>
              </a:rPr>
              <a:t>Crucial to perform </a:t>
            </a:r>
            <a:r>
              <a:rPr lang="en-US" altLang="zh-CN" dirty="0">
                <a:solidFill>
                  <a:srgbClr val="FF0000"/>
                </a:solidFill>
                <a:ea typeface="宋体" panose="02010600030101010101" pitchFamily="2" charset="-122"/>
              </a:rPr>
              <a:t>transitions smoothly </a:t>
            </a:r>
            <a:r>
              <a:rPr lang="en-US" altLang="zh-CN" dirty="0">
                <a:ea typeface="宋体" panose="02010600030101010101" pitchFamily="2" charset="-122"/>
              </a:rPr>
              <a:t>to avoid visual artifacts</a:t>
            </a:r>
          </a:p>
          <a:p>
            <a:endParaRPr lang="en-US" altLang="zh-CN" sz="900" dirty="0">
              <a:ea typeface="宋体" panose="02010600030101010101" pitchFamily="2" charset="-122"/>
            </a:endParaRPr>
          </a:p>
          <a:p>
            <a:r>
              <a:rPr lang="en-US" altLang="zh-CN" dirty="0">
                <a:ea typeface="宋体" panose="02010600030101010101" pitchFamily="2" charset="-122"/>
              </a:rPr>
              <a:t>During traversal either:</a:t>
            </a:r>
          </a:p>
          <a:p>
            <a:pPr lvl="1"/>
            <a:r>
              <a:rPr lang="en-US" altLang="zh-CN" dirty="0">
                <a:solidFill>
                  <a:srgbClr val="800000"/>
                </a:solidFill>
                <a:ea typeface="宋体" panose="02010600030101010101" pitchFamily="2" charset="-122"/>
              </a:rPr>
              <a:t>Adding Detail:</a:t>
            </a:r>
            <a:r>
              <a:rPr lang="en-US" altLang="zh-CN" dirty="0">
                <a:ea typeface="宋体" panose="02010600030101010101" pitchFamily="2" charset="-122"/>
              </a:rPr>
              <a:t> One skeleton </a:t>
            </a:r>
            <a:r>
              <a:rPr lang="en-US" altLang="zh-CN" dirty="0">
                <a:ea typeface="宋体" panose="02010600030101010101" pitchFamily="2" charset="-122"/>
                <a:sym typeface="Wingdings" panose="05000000000000000000" pitchFamily="2" charset="2"/>
              </a:rPr>
              <a:t> Multiple skeletons</a:t>
            </a:r>
          </a:p>
          <a:p>
            <a:pPr lvl="1"/>
            <a:r>
              <a:rPr lang="en-US" altLang="zh-CN" dirty="0">
                <a:solidFill>
                  <a:srgbClr val="800000"/>
                </a:solidFill>
                <a:ea typeface="宋体" panose="02010600030101010101" pitchFamily="2" charset="-122"/>
                <a:sym typeface="Wingdings" panose="05000000000000000000" pitchFamily="2" charset="2"/>
              </a:rPr>
              <a:t>Simplifying:</a:t>
            </a:r>
            <a:r>
              <a:rPr lang="en-US" altLang="zh-CN" dirty="0">
                <a:ea typeface="宋体" panose="02010600030101010101" pitchFamily="2" charset="-122"/>
                <a:sym typeface="Wingdings" panose="05000000000000000000" pitchFamily="2" charset="2"/>
              </a:rPr>
              <a:t> Multiple skeletons  One skeleton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fade">
                                      <p:cBhvr>
                                        <p:cTn id="7" dur="1000"/>
                                        <p:tgtEl>
                                          <p:spTgt spid="73731">
                                            <p:txEl>
                                              <p:pRg st="0" end="0"/>
                                            </p:txEl>
                                          </p:spTgt>
                                        </p:tgtEl>
                                      </p:cBhvr>
                                    </p:animEffect>
                                    <p:anim calcmode="lin" valueType="num">
                                      <p:cBhvr>
                                        <p:cTn id="8" dur="10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37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3731">
                                            <p:txEl>
                                              <p:pRg st="2" end="2"/>
                                            </p:txEl>
                                          </p:spTgt>
                                        </p:tgtEl>
                                        <p:attrNameLst>
                                          <p:attrName>style.visibility</p:attrName>
                                        </p:attrNameLst>
                                      </p:cBhvr>
                                      <p:to>
                                        <p:strVal val="visible"/>
                                      </p:to>
                                    </p:set>
                                    <p:animEffect transition="in" filter="fade">
                                      <p:cBhvr>
                                        <p:cTn id="14" dur="1000"/>
                                        <p:tgtEl>
                                          <p:spTgt spid="73731">
                                            <p:txEl>
                                              <p:pRg st="2" end="2"/>
                                            </p:txEl>
                                          </p:spTgt>
                                        </p:tgtEl>
                                      </p:cBhvr>
                                    </p:animEffect>
                                    <p:anim calcmode="lin" valueType="num">
                                      <p:cBhvr>
                                        <p:cTn id="15" dur="10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37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3731">
                                            <p:txEl>
                                              <p:pRg st="4" end="4"/>
                                            </p:txEl>
                                          </p:spTgt>
                                        </p:tgtEl>
                                        <p:attrNameLst>
                                          <p:attrName>style.visibility</p:attrName>
                                        </p:attrNameLst>
                                      </p:cBhvr>
                                      <p:to>
                                        <p:strVal val="visible"/>
                                      </p:to>
                                    </p:set>
                                    <p:animEffect transition="in" filter="fade">
                                      <p:cBhvr>
                                        <p:cTn id="21" dur="1000"/>
                                        <p:tgtEl>
                                          <p:spTgt spid="73731">
                                            <p:txEl>
                                              <p:pRg st="4" end="4"/>
                                            </p:txEl>
                                          </p:spTgt>
                                        </p:tgtEl>
                                      </p:cBhvr>
                                    </p:animEffect>
                                    <p:anim calcmode="lin" valueType="num">
                                      <p:cBhvr>
                                        <p:cTn id="22" dur="1000" fill="hold"/>
                                        <p:tgtEl>
                                          <p:spTgt spid="7373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37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3731">
                                            <p:txEl>
                                              <p:pRg st="6" end="6"/>
                                            </p:txEl>
                                          </p:spTgt>
                                        </p:tgtEl>
                                        <p:attrNameLst>
                                          <p:attrName>style.visibility</p:attrName>
                                        </p:attrNameLst>
                                      </p:cBhvr>
                                      <p:to>
                                        <p:strVal val="visible"/>
                                      </p:to>
                                    </p:set>
                                    <p:animEffect transition="in" filter="fade">
                                      <p:cBhvr>
                                        <p:cTn id="28" dur="1000"/>
                                        <p:tgtEl>
                                          <p:spTgt spid="73731">
                                            <p:txEl>
                                              <p:pRg st="6" end="6"/>
                                            </p:txEl>
                                          </p:spTgt>
                                        </p:tgtEl>
                                      </p:cBhvr>
                                    </p:animEffect>
                                    <p:anim calcmode="lin" valueType="num">
                                      <p:cBhvr>
                                        <p:cTn id="29" dur="1000" fill="hold"/>
                                        <p:tgtEl>
                                          <p:spTgt spid="73731">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73731">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3731">
                                            <p:txEl>
                                              <p:pRg st="7" end="7"/>
                                            </p:txEl>
                                          </p:spTgt>
                                        </p:tgtEl>
                                        <p:attrNameLst>
                                          <p:attrName>style.visibility</p:attrName>
                                        </p:attrNameLst>
                                      </p:cBhvr>
                                      <p:to>
                                        <p:strVal val="visible"/>
                                      </p:to>
                                    </p:set>
                                    <p:animEffect transition="in" filter="fade">
                                      <p:cBhvr>
                                        <p:cTn id="33" dur="1000"/>
                                        <p:tgtEl>
                                          <p:spTgt spid="73731">
                                            <p:txEl>
                                              <p:pRg st="7" end="7"/>
                                            </p:txEl>
                                          </p:spTgt>
                                        </p:tgtEl>
                                      </p:cBhvr>
                                    </p:animEffect>
                                    <p:anim calcmode="lin" valueType="num">
                                      <p:cBhvr>
                                        <p:cTn id="34" dur="1000" fill="hold"/>
                                        <p:tgtEl>
                                          <p:spTgt spid="73731">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73731">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3731">
                                            <p:txEl>
                                              <p:pRg st="8" end="8"/>
                                            </p:txEl>
                                          </p:spTgt>
                                        </p:tgtEl>
                                        <p:attrNameLst>
                                          <p:attrName>style.visibility</p:attrName>
                                        </p:attrNameLst>
                                      </p:cBhvr>
                                      <p:to>
                                        <p:strVal val="visible"/>
                                      </p:to>
                                    </p:set>
                                    <p:animEffect transition="in" filter="fade">
                                      <p:cBhvr>
                                        <p:cTn id="38" dur="1000"/>
                                        <p:tgtEl>
                                          <p:spTgt spid="73731">
                                            <p:txEl>
                                              <p:pRg st="8" end="8"/>
                                            </p:txEl>
                                          </p:spTgt>
                                        </p:tgtEl>
                                      </p:cBhvr>
                                    </p:animEffect>
                                    <p:anim calcmode="lin" valueType="num">
                                      <p:cBhvr>
                                        <p:cTn id="39" dur="1000" fill="hold"/>
                                        <p:tgtEl>
                                          <p:spTgt spid="73731">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7373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D7FB53-24E3-4890-B709-7CCD69A79696}"/>
              </a:ext>
            </a:extLst>
          </p:cNvPr>
          <p:cNvSpPr>
            <a:spLocks noGrp="1" noChangeArrowheads="1"/>
          </p:cNvSpPr>
          <p:nvPr>
            <p:ph type="title"/>
          </p:nvPr>
        </p:nvSpPr>
        <p:spPr/>
        <p:txBody>
          <a:bodyPr/>
          <a:lstStyle/>
          <a:p>
            <a:r>
              <a:rPr lang="en-US" altLang="zh-CN">
                <a:ea typeface="宋体" panose="02010600030101010101" pitchFamily="2" charset="-122"/>
              </a:rPr>
              <a:t>5.1.2 Hair Simulation</a:t>
            </a:r>
          </a:p>
        </p:txBody>
      </p:sp>
      <p:sp>
        <p:nvSpPr>
          <p:cNvPr id="32771" name="Rectangle 3">
            <a:extLst>
              <a:ext uri="{FF2B5EF4-FFF2-40B4-BE49-F238E27FC236}">
                <a16:creationId xmlns:a16="http://schemas.microsoft.com/office/drawing/2014/main" id="{D0DE8BD3-1EA7-4B2F-B7CE-A413FD43ED7B}"/>
              </a:ext>
            </a:extLst>
          </p:cNvPr>
          <p:cNvSpPr>
            <a:spLocks noGrp="1" noChangeArrowheads="1"/>
          </p:cNvSpPr>
          <p:nvPr>
            <p:ph type="body" idx="1"/>
          </p:nvPr>
        </p:nvSpPr>
        <p:spPr bwMode="auto">
          <a:xfrm>
            <a:off x="600075" y="957263"/>
            <a:ext cx="6500813" cy="6021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ct val="10000"/>
              </a:spcBef>
            </a:pPr>
            <a:r>
              <a:rPr lang="en-US" altLang="zh-CN" dirty="0">
                <a:ea typeface="宋体" panose="02010600030101010101" pitchFamily="2" charset="-122"/>
              </a:rPr>
              <a:t>Physics of </a:t>
            </a:r>
            <a:r>
              <a:rPr lang="en-US" altLang="zh-CN" dirty="0">
                <a:solidFill>
                  <a:srgbClr val="FF0000"/>
                </a:solidFill>
                <a:ea typeface="宋体" panose="02010600030101010101" pitchFamily="2" charset="-122"/>
              </a:rPr>
              <a:t>dynamic</a:t>
            </a:r>
            <a:r>
              <a:rPr lang="en-US" altLang="zh-CN" dirty="0">
                <a:ea typeface="宋体" panose="02010600030101010101" pitchFamily="2" charset="-122"/>
              </a:rPr>
              <a:t> simulation</a:t>
            </a:r>
          </a:p>
          <a:p>
            <a:pPr lvl="1">
              <a:spcBef>
                <a:spcPct val="10000"/>
              </a:spcBef>
            </a:pPr>
            <a:r>
              <a:rPr lang="en-US" altLang="zh-CN" dirty="0">
                <a:ea typeface="宋体" panose="02010600030101010101" pitchFamily="2" charset="-122"/>
              </a:rPr>
              <a:t>Control motion</a:t>
            </a:r>
          </a:p>
          <a:p>
            <a:pPr lvl="1">
              <a:spcBef>
                <a:spcPct val="10000"/>
              </a:spcBef>
            </a:pPr>
            <a:r>
              <a:rPr lang="en-US" altLang="zh-CN" dirty="0">
                <a:ea typeface="宋体" panose="02010600030101010101" pitchFamily="2" charset="-122"/>
              </a:rPr>
              <a:t>Different styles</a:t>
            </a:r>
          </a:p>
          <a:p>
            <a:pPr lvl="1">
              <a:spcBef>
                <a:spcPct val="10000"/>
              </a:spcBef>
            </a:pPr>
            <a:endParaRPr lang="en-US" altLang="zh-CN" sz="900" dirty="0">
              <a:ea typeface="宋体" panose="02010600030101010101" pitchFamily="2" charset="-122"/>
            </a:endParaRPr>
          </a:p>
          <a:p>
            <a:pPr>
              <a:spcBef>
                <a:spcPct val="10000"/>
              </a:spcBef>
            </a:pPr>
            <a:r>
              <a:rPr lang="en-US" altLang="zh-CN" dirty="0">
                <a:solidFill>
                  <a:srgbClr val="FF0000"/>
                </a:solidFill>
                <a:ea typeface="宋体" panose="02010600030101010101" pitchFamily="2" charset="-122"/>
              </a:rPr>
              <a:t>Geometric</a:t>
            </a:r>
            <a:r>
              <a:rPr lang="en-US" altLang="zh-CN" dirty="0">
                <a:ea typeface="宋体" panose="02010600030101010101" pitchFamily="2" charset="-122"/>
              </a:rPr>
              <a:t> representation of hair</a:t>
            </a:r>
          </a:p>
          <a:p>
            <a:pPr lvl="1">
              <a:spcBef>
                <a:spcPct val="10000"/>
              </a:spcBef>
            </a:pPr>
            <a:r>
              <a:rPr lang="en-US" altLang="zh-CN" dirty="0">
                <a:ea typeface="宋体" panose="02010600030101010101" pitchFamily="2" charset="-122"/>
              </a:rPr>
              <a:t>Individual strands</a:t>
            </a:r>
          </a:p>
          <a:p>
            <a:pPr lvl="1">
              <a:spcBef>
                <a:spcPct val="10000"/>
              </a:spcBef>
            </a:pPr>
            <a:r>
              <a:rPr lang="en-US" altLang="zh-CN" dirty="0">
                <a:ea typeface="宋体" panose="02010600030101010101" pitchFamily="2" charset="-122"/>
              </a:rPr>
              <a:t>Wisps</a:t>
            </a:r>
          </a:p>
          <a:p>
            <a:pPr lvl="1">
              <a:spcBef>
                <a:spcPct val="10000"/>
              </a:spcBef>
            </a:pPr>
            <a:r>
              <a:rPr lang="en-US" altLang="zh-CN" dirty="0">
                <a:ea typeface="宋体" panose="02010600030101010101" pitchFamily="2" charset="-122"/>
              </a:rPr>
              <a:t>Strips</a:t>
            </a:r>
          </a:p>
          <a:p>
            <a:pPr lvl="1">
              <a:spcBef>
                <a:spcPct val="10000"/>
              </a:spcBef>
            </a:pPr>
            <a:endParaRPr lang="en-US" altLang="zh-CN" sz="900" dirty="0">
              <a:ea typeface="宋体" panose="02010600030101010101" pitchFamily="2" charset="-122"/>
            </a:endParaRPr>
          </a:p>
          <a:p>
            <a:pPr>
              <a:spcBef>
                <a:spcPct val="10000"/>
              </a:spcBef>
            </a:pPr>
            <a:r>
              <a:rPr lang="en-US" altLang="zh-CN" dirty="0">
                <a:solidFill>
                  <a:srgbClr val="FF0000"/>
                </a:solidFill>
                <a:ea typeface="宋体" panose="02010600030101010101" pitchFamily="2" charset="-122"/>
              </a:rPr>
              <a:t>Collision</a:t>
            </a:r>
            <a:r>
              <a:rPr lang="en-US" altLang="zh-CN" dirty="0">
                <a:ea typeface="宋体" panose="02010600030101010101" pitchFamily="2" charset="-122"/>
              </a:rPr>
              <a:t> detection and response</a:t>
            </a:r>
          </a:p>
          <a:p>
            <a:pPr lvl="1">
              <a:spcBef>
                <a:spcPct val="10000"/>
              </a:spcBef>
            </a:pPr>
            <a:r>
              <a:rPr lang="en-US" altLang="zh-CN" dirty="0">
                <a:ea typeface="宋体" panose="02010600030101010101" pitchFamily="2" charset="-122"/>
              </a:rPr>
              <a:t>Hair-Object Interactions</a:t>
            </a:r>
          </a:p>
          <a:p>
            <a:pPr lvl="1">
              <a:spcBef>
                <a:spcPct val="10000"/>
              </a:spcBef>
            </a:pPr>
            <a:r>
              <a:rPr lang="en-US" altLang="zh-CN" dirty="0">
                <a:ea typeface="宋体" panose="02010600030101010101" pitchFamily="2" charset="-122"/>
              </a:rPr>
              <a:t>Hair-Hair Interactions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 calcmode="lin" valueType="num">
                                      <p:cBhvr additive="base">
                                        <p:cTn id="11"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 calcmode="lin" valueType="num">
                                      <p:cBhvr additive="base">
                                        <p:cTn id="15"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anim calcmode="lin" valueType="num">
                                      <p:cBhvr additive="base">
                                        <p:cTn id="21"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77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2771">
                                            <p:txEl>
                                              <p:pRg st="5" end="5"/>
                                            </p:txEl>
                                          </p:spTgt>
                                        </p:tgtEl>
                                        <p:attrNameLst>
                                          <p:attrName>style.visibility</p:attrName>
                                        </p:attrNameLst>
                                      </p:cBhvr>
                                      <p:to>
                                        <p:strVal val="visible"/>
                                      </p:to>
                                    </p:set>
                                    <p:anim calcmode="lin" valueType="num">
                                      <p:cBhvr additive="base">
                                        <p:cTn id="25" dur="5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1">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2771">
                                            <p:txEl>
                                              <p:pRg st="6" end="6"/>
                                            </p:txEl>
                                          </p:spTgt>
                                        </p:tgtEl>
                                        <p:attrNameLst>
                                          <p:attrName>style.visibility</p:attrName>
                                        </p:attrNameLst>
                                      </p:cBhvr>
                                      <p:to>
                                        <p:strVal val="visible"/>
                                      </p:to>
                                    </p:set>
                                    <p:anim calcmode="lin" valueType="num">
                                      <p:cBhvr additive="base">
                                        <p:cTn id="29" dur="500" fill="hold"/>
                                        <p:tgtEl>
                                          <p:spTgt spid="3277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2771">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771">
                                            <p:txEl>
                                              <p:pRg st="7" end="7"/>
                                            </p:txEl>
                                          </p:spTgt>
                                        </p:tgtEl>
                                        <p:attrNameLst>
                                          <p:attrName>style.visibility</p:attrName>
                                        </p:attrNameLst>
                                      </p:cBhvr>
                                      <p:to>
                                        <p:strVal val="visible"/>
                                      </p:to>
                                    </p:set>
                                    <p:anim calcmode="lin" valueType="num">
                                      <p:cBhvr additive="base">
                                        <p:cTn id="33" dur="5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27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771">
                                            <p:txEl>
                                              <p:pRg st="9" end="9"/>
                                            </p:txEl>
                                          </p:spTgt>
                                        </p:tgtEl>
                                        <p:attrNameLst>
                                          <p:attrName>style.visibility</p:attrName>
                                        </p:attrNameLst>
                                      </p:cBhvr>
                                      <p:to>
                                        <p:strVal val="visible"/>
                                      </p:to>
                                    </p:set>
                                    <p:anim calcmode="lin" valueType="num">
                                      <p:cBhvr additive="base">
                                        <p:cTn id="39" dur="500" fill="hold"/>
                                        <p:tgtEl>
                                          <p:spTgt spid="32771">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2771">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771">
                                            <p:txEl>
                                              <p:pRg st="10" end="10"/>
                                            </p:txEl>
                                          </p:spTgt>
                                        </p:tgtEl>
                                        <p:attrNameLst>
                                          <p:attrName>style.visibility</p:attrName>
                                        </p:attrNameLst>
                                      </p:cBhvr>
                                      <p:to>
                                        <p:strVal val="visible"/>
                                      </p:to>
                                    </p:set>
                                    <p:anim calcmode="lin" valueType="num">
                                      <p:cBhvr additive="base">
                                        <p:cTn id="43" dur="500" fill="hold"/>
                                        <p:tgtEl>
                                          <p:spTgt spid="32771">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771">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771">
                                            <p:txEl>
                                              <p:pRg st="11" end="11"/>
                                            </p:txEl>
                                          </p:spTgt>
                                        </p:tgtEl>
                                        <p:attrNameLst>
                                          <p:attrName>style.visibility</p:attrName>
                                        </p:attrNameLst>
                                      </p:cBhvr>
                                      <p:to>
                                        <p:strVal val="visible"/>
                                      </p:to>
                                    </p:set>
                                    <p:anim calcmode="lin" valueType="num">
                                      <p:cBhvr additive="base">
                                        <p:cTn id="47" dur="500" fill="hold"/>
                                        <p:tgtEl>
                                          <p:spTgt spid="32771">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77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43162D54-C4B5-418A-BCFA-735E1F527984}"/>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(6) Adaptive Splitting</a:t>
            </a:r>
          </a:p>
        </p:txBody>
      </p:sp>
      <p:graphicFrame>
        <p:nvGraphicFramePr>
          <p:cNvPr id="14338" name="Object 2">
            <a:extLst>
              <a:ext uri="{FF2B5EF4-FFF2-40B4-BE49-F238E27FC236}">
                <a16:creationId xmlns:a16="http://schemas.microsoft.com/office/drawing/2014/main" id="{19AC6A8A-E606-4294-BD99-C1223CC1CAB0}"/>
              </a:ext>
            </a:extLst>
          </p:cNvPr>
          <p:cNvGraphicFramePr>
            <a:graphicFrameLocks noGrp="1" noChangeAspect="1"/>
          </p:cNvGraphicFramePr>
          <p:nvPr>
            <p:ph sz="quarter" idx="2"/>
          </p:nvPr>
        </p:nvGraphicFramePr>
        <p:xfrm>
          <a:off x="600075" y="1743075"/>
          <a:ext cx="3468688" cy="4144963"/>
        </p:xfrm>
        <a:graphic>
          <a:graphicData uri="http://schemas.openxmlformats.org/presentationml/2006/ole">
            <mc:AlternateContent xmlns:mc="http://schemas.openxmlformats.org/markup-compatibility/2006">
              <mc:Choice xmlns:v="urn:schemas-microsoft-com:vml" Requires="v">
                <p:oleObj name="Bitmap Image" r:id="rId3" imgW="2781688" imgH="3228571" progId="Paint.Picture">
                  <p:embed/>
                </p:oleObj>
              </mc:Choice>
              <mc:Fallback>
                <p:oleObj name="Bitmap Image" r:id="rId3" imgW="2781688" imgH="3228571"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743075"/>
                        <a:ext cx="3468688" cy="414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a:extLst>
              <a:ext uri="{FF2B5EF4-FFF2-40B4-BE49-F238E27FC236}">
                <a16:creationId xmlns:a16="http://schemas.microsoft.com/office/drawing/2014/main" id="{512A735A-7A51-4909-AB28-82FCFA1CDB07}"/>
              </a:ext>
            </a:extLst>
          </p:cNvPr>
          <p:cNvGraphicFramePr>
            <a:graphicFrameLocks noGrp="1" noChangeAspect="1"/>
          </p:cNvGraphicFramePr>
          <p:nvPr>
            <p:ph sz="quarter" idx="3"/>
          </p:nvPr>
        </p:nvGraphicFramePr>
        <p:xfrm>
          <a:off x="6099175" y="1743075"/>
          <a:ext cx="3470275" cy="4144963"/>
        </p:xfrm>
        <a:graphic>
          <a:graphicData uri="http://schemas.openxmlformats.org/presentationml/2006/ole">
            <mc:AlternateContent xmlns:mc="http://schemas.openxmlformats.org/markup-compatibility/2006">
              <mc:Choice xmlns:v="urn:schemas-microsoft-com:vml" Requires="v">
                <p:oleObj name="Bitmap Image" r:id="rId5" imgW="2800741" imgH="3247619" progId="Paint.Picture">
                  <p:embed/>
                </p:oleObj>
              </mc:Choice>
              <mc:Fallback>
                <p:oleObj name="Bitmap Image" r:id="rId5" imgW="2800741" imgH="3247619" progId="Paint.Picture">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9175" y="1743075"/>
                        <a:ext cx="3470275"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AutoShape 5">
            <a:extLst>
              <a:ext uri="{FF2B5EF4-FFF2-40B4-BE49-F238E27FC236}">
                <a16:creationId xmlns:a16="http://schemas.microsoft.com/office/drawing/2014/main" id="{E40B7066-E322-41D7-BFCC-5A9693197DFC}"/>
              </a:ext>
            </a:extLst>
          </p:cNvPr>
          <p:cNvSpPr>
            <a:spLocks noChangeArrowheads="1"/>
          </p:cNvSpPr>
          <p:nvPr/>
        </p:nvSpPr>
        <p:spPr bwMode="auto">
          <a:xfrm>
            <a:off x="4203700" y="3556000"/>
            <a:ext cx="1676400" cy="604838"/>
          </a:xfrm>
          <a:prstGeom prst="rightArrow">
            <a:avLst>
              <a:gd name="adj1" fmla="val 50000"/>
              <a:gd name="adj2" fmla="val 71396"/>
            </a:avLst>
          </a:prstGeom>
          <a:solidFill>
            <a:schemeClr val="hlink"/>
          </a:solidFill>
          <a:ln w="12700" cap="sq">
            <a:solidFill>
              <a:srgbClr val="000000"/>
            </a:solidFill>
            <a:miter lim="800000"/>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F662B25-D3C9-49B5-B49E-B1C594DE6273}"/>
              </a:ext>
            </a:extLst>
          </p:cNvPr>
          <p:cNvSpPr>
            <a:spLocks noGrp="1" noChangeArrowheads="1"/>
          </p:cNvSpPr>
          <p:nvPr>
            <p:ph type="title"/>
          </p:nvPr>
        </p:nvSpPr>
        <p:spPr/>
        <p:txBody>
          <a:bodyPr/>
          <a:lstStyle/>
          <a:p>
            <a:r>
              <a:rPr lang="en-US" altLang="zh-CN">
                <a:ea typeface="宋体" panose="02010600030101010101" pitchFamily="2" charset="-122"/>
              </a:rPr>
              <a:t>(6) Adaptive Splitting</a:t>
            </a:r>
          </a:p>
        </p:txBody>
      </p:sp>
      <p:sp>
        <p:nvSpPr>
          <p:cNvPr id="74755" name="Rectangle 3">
            <a:extLst>
              <a:ext uri="{FF2B5EF4-FFF2-40B4-BE49-F238E27FC236}">
                <a16:creationId xmlns:a16="http://schemas.microsoft.com/office/drawing/2014/main" id="{E3A7BCEA-A28E-4539-B0AD-1C26CD0FE2C9}"/>
              </a:ext>
            </a:extLst>
          </p:cNvPr>
          <p:cNvSpPr>
            <a:spLocks noGrp="1" noChangeArrowheads="1"/>
          </p:cNvSpPr>
          <p:nvPr>
            <p:ph type="body" idx="1"/>
          </p:nvPr>
        </p:nvSpPr>
        <p:spPr bwMode="auto">
          <a:xfrm>
            <a:off x="600075" y="1457325"/>
            <a:ext cx="9096375" cy="410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Move down one level in hierarchy</a:t>
            </a:r>
          </a:p>
          <a:p>
            <a:pPr lvl="1">
              <a:lnSpc>
                <a:spcPct val="85000"/>
              </a:lnSpc>
            </a:pPr>
            <a:r>
              <a:rPr lang="en-US" altLang="zh-CN" dirty="0">
                <a:ea typeface="宋体" panose="02010600030101010101" pitchFamily="2" charset="-122"/>
              </a:rPr>
              <a:t>Add detail to simulation</a:t>
            </a:r>
          </a:p>
          <a:p>
            <a:pPr lvl="1"/>
            <a:endParaRPr lang="en-US" altLang="zh-CN" sz="1600" dirty="0">
              <a:ea typeface="宋体" panose="02010600030101010101" pitchFamily="2" charset="-122"/>
            </a:endParaRPr>
          </a:p>
          <a:p>
            <a:r>
              <a:rPr lang="en-US" altLang="zh-CN" dirty="0">
                <a:ea typeface="宋体" panose="02010600030101010101" pitchFamily="2" charset="-122"/>
              </a:rPr>
              <a:t>Simplified through use of base skeleton</a:t>
            </a:r>
          </a:p>
          <a:p>
            <a:endParaRPr lang="en-US" altLang="zh-CN" sz="1600" dirty="0">
              <a:ea typeface="宋体" panose="02010600030101010101" pitchFamily="2" charset="-122"/>
            </a:endParaRPr>
          </a:p>
          <a:p>
            <a:r>
              <a:rPr lang="en-US" altLang="zh-CN" dirty="0">
                <a:ea typeface="宋体" panose="02010600030101010101" pitchFamily="2" charset="-122"/>
              </a:rPr>
              <a:t>Child skeletons </a:t>
            </a:r>
            <a:r>
              <a:rPr lang="en-US" altLang="zh-CN" dirty="0">
                <a:solidFill>
                  <a:srgbClr val="FF0000"/>
                </a:solidFill>
                <a:ea typeface="宋体" panose="02010600030101010101" pitchFamily="2" charset="-122"/>
              </a:rPr>
              <a:t>inherit</a:t>
            </a:r>
            <a:r>
              <a:rPr lang="en-US" altLang="zh-CN" dirty="0">
                <a:ea typeface="宋体" panose="02010600030101010101" pitchFamily="2" charset="-122"/>
              </a:rPr>
              <a:t> dynamic state of parent skeleton</a:t>
            </a:r>
          </a:p>
          <a:p>
            <a:pPr lvl="1">
              <a:lnSpc>
                <a:spcPct val="80000"/>
              </a:lnSpc>
            </a:pPr>
            <a:r>
              <a:rPr lang="en-US" altLang="zh-CN" dirty="0">
                <a:solidFill>
                  <a:srgbClr val="FF0000"/>
                </a:solidFill>
                <a:ea typeface="宋体" panose="02010600030101010101" pitchFamily="2" charset="-122"/>
              </a:rPr>
              <a:t>Velocity</a:t>
            </a:r>
            <a:r>
              <a:rPr lang="en-US" altLang="zh-CN" dirty="0">
                <a:ea typeface="宋体" panose="02010600030101010101" pitchFamily="2" charset="-122"/>
              </a:rPr>
              <a:t> is copied from parent</a:t>
            </a:r>
          </a:p>
          <a:p>
            <a:pPr lvl="1"/>
            <a:r>
              <a:rPr lang="en-US" altLang="zh-CN" dirty="0">
                <a:ea typeface="宋体" panose="02010600030101010101" pitchFamily="2" charset="-122"/>
              </a:rPr>
              <a:t>Position is </a:t>
            </a:r>
            <a:r>
              <a:rPr lang="en-US" altLang="zh-CN" dirty="0">
                <a:solidFill>
                  <a:srgbClr val="FF0000"/>
                </a:solidFill>
                <a:ea typeface="宋体" panose="02010600030101010101" pitchFamily="2" charset="-122"/>
              </a:rPr>
              <a:t>offset</a:t>
            </a:r>
            <a:r>
              <a:rPr lang="en-US" altLang="zh-CN" dirty="0">
                <a:ea typeface="宋体" panose="02010600030101010101" pitchFamily="2" charset="-122"/>
              </a:rPr>
              <a:t> from parent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fade">
                                      <p:cBhvr>
                                        <p:cTn id="7" dur="1000"/>
                                        <p:tgtEl>
                                          <p:spTgt spid="74755">
                                            <p:txEl>
                                              <p:pRg st="0" end="0"/>
                                            </p:txEl>
                                          </p:spTgt>
                                        </p:tgtEl>
                                      </p:cBhvr>
                                    </p:animEffect>
                                    <p:anim calcmode="lin" valueType="num">
                                      <p:cBhvr>
                                        <p:cTn id="8" dur="1000" fill="hold"/>
                                        <p:tgtEl>
                                          <p:spTgt spid="747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47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fade">
                                      <p:cBhvr>
                                        <p:cTn id="12" dur="1000"/>
                                        <p:tgtEl>
                                          <p:spTgt spid="74755">
                                            <p:txEl>
                                              <p:pRg st="1" end="1"/>
                                            </p:txEl>
                                          </p:spTgt>
                                        </p:tgtEl>
                                      </p:cBhvr>
                                    </p:animEffect>
                                    <p:anim calcmode="lin" valueType="num">
                                      <p:cBhvr>
                                        <p:cTn id="13" dur="1000" fill="hold"/>
                                        <p:tgtEl>
                                          <p:spTgt spid="7475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47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animEffect transition="in" filter="fade">
                                      <p:cBhvr>
                                        <p:cTn id="19" dur="1000"/>
                                        <p:tgtEl>
                                          <p:spTgt spid="74755">
                                            <p:txEl>
                                              <p:pRg st="3" end="3"/>
                                            </p:txEl>
                                          </p:spTgt>
                                        </p:tgtEl>
                                      </p:cBhvr>
                                    </p:animEffect>
                                    <p:anim calcmode="lin" valueType="num">
                                      <p:cBhvr>
                                        <p:cTn id="20" dur="1000" fill="hold"/>
                                        <p:tgtEl>
                                          <p:spTgt spid="7475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47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4755">
                                            <p:txEl>
                                              <p:pRg st="5" end="5"/>
                                            </p:txEl>
                                          </p:spTgt>
                                        </p:tgtEl>
                                        <p:attrNameLst>
                                          <p:attrName>style.visibility</p:attrName>
                                        </p:attrNameLst>
                                      </p:cBhvr>
                                      <p:to>
                                        <p:strVal val="visible"/>
                                      </p:to>
                                    </p:set>
                                    <p:animEffect transition="in" filter="fade">
                                      <p:cBhvr>
                                        <p:cTn id="26" dur="1000"/>
                                        <p:tgtEl>
                                          <p:spTgt spid="74755">
                                            <p:txEl>
                                              <p:pRg st="5" end="5"/>
                                            </p:txEl>
                                          </p:spTgt>
                                        </p:tgtEl>
                                      </p:cBhvr>
                                    </p:animEffect>
                                    <p:anim calcmode="lin" valueType="num">
                                      <p:cBhvr>
                                        <p:cTn id="27" dur="1000" fill="hold"/>
                                        <p:tgtEl>
                                          <p:spTgt spid="74755">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74755">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4755">
                                            <p:txEl>
                                              <p:pRg st="6" end="6"/>
                                            </p:txEl>
                                          </p:spTgt>
                                        </p:tgtEl>
                                        <p:attrNameLst>
                                          <p:attrName>style.visibility</p:attrName>
                                        </p:attrNameLst>
                                      </p:cBhvr>
                                      <p:to>
                                        <p:strVal val="visible"/>
                                      </p:to>
                                    </p:set>
                                    <p:animEffect transition="in" filter="fade">
                                      <p:cBhvr>
                                        <p:cTn id="31" dur="1000"/>
                                        <p:tgtEl>
                                          <p:spTgt spid="74755">
                                            <p:txEl>
                                              <p:pRg st="6" end="6"/>
                                            </p:txEl>
                                          </p:spTgt>
                                        </p:tgtEl>
                                      </p:cBhvr>
                                    </p:animEffect>
                                    <p:anim calcmode="lin" valueType="num">
                                      <p:cBhvr>
                                        <p:cTn id="32" dur="1000" fill="hold"/>
                                        <p:tgtEl>
                                          <p:spTgt spid="74755">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74755">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4755">
                                            <p:txEl>
                                              <p:pRg st="7" end="7"/>
                                            </p:txEl>
                                          </p:spTgt>
                                        </p:tgtEl>
                                        <p:attrNameLst>
                                          <p:attrName>style.visibility</p:attrName>
                                        </p:attrNameLst>
                                      </p:cBhvr>
                                      <p:to>
                                        <p:strVal val="visible"/>
                                      </p:to>
                                    </p:set>
                                    <p:animEffect transition="in" filter="fade">
                                      <p:cBhvr>
                                        <p:cTn id="36" dur="1000"/>
                                        <p:tgtEl>
                                          <p:spTgt spid="74755">
                                            <p:txEl>
                                              <p:pRg st="7" end="7"/>
                                            </p:txEl>
                                          </p:spTgt>
                                        </p:tgtEl>
                                      </p:cBhvr>
                                    </p:animEffect>
                                    <p:anim calcmode="lin" valueType="num">
                                      <p:cBhvr>
                                        <p:cTn id="37" dur="1000" fill="hold"/>
                                        <p:tgtEl>
                                          <p:spTgt spid="74755">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7475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E8B5727F-5F2B-46C4-A4B0-0306AE7B08E9}"/>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(7) Adaptive Grouping</a:t>
            </a:r>
          </a:p>
        </p:txBody>
      </p:sp>
      <p:graphicFrame>
        <p:nvGraphicFramePr>
          <p:cNvPr id="15362" name="Object 2">
            <a:extLst>
              <a:ext uri="{FF2B5EF4-FFF2-40B4-BE49-F238E27FC236}">
                <a16:creationId xmlns:a16="http://schemas.microsoft.com/office/drawing/2014/main" id="{8A439F67-768A-4F58-B323-275E8BB87A3E}"/>
              </a:ext>
            </a:extLst>
          </p:cNvPr>
          <p:cNvGraphicFramePr>
            <a:graphicFrameLocks noGrp="1" noChangeAspect="1"/>
          </p:cNvGraphicFramePr>
          <p:nvPr>
            <p:ph sz="quarter" idx="2"/>
          </p:nvPr>
        </p:nvGraphicFramePr>
        <p:xfrm>
          <a:off x="6118225" y="1743075"/>
          <a:ext cx="3468688" cy="4144963"/>
        </p:xfrm>
        <a:graphic>
          <a:graphicData uri="http://schemas.openxmlformats.org/presentationml/2006/ole">
            <mc:AlternateContent xmlns:mc="http://schemas.openxmlformats.org/markup-compatibility/2006">
              <mc:Choice xmlns:v="urn:schemas-microsoft-com:vml" Requires="v">
                <p:oleObj name="Bitmap Image" r:id="rId3" imgW="2781688" imgH="3228571" progId="Paint.Picture">
                  <p:embed/>
                </p:oleObj>
              </mc:Choice>
              <mc:Fallback>
                <p:oleObj name="Bitmap Image" r:id="rId3" imgW="2781688" imgH="3228571"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1743075"/>
                        <a:ext cx="3468688" cy="414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3">
            <a:extLst>
              <a:ext uri="{FF2B5EF4-FFF2-40B4-BE49-F238E27FC236}">
                <a16:creationId xmlns:a16="http://schemas.microsoft.com/office/drawing/2014/main" id="{D946362E-4FA9-4C46-A8C4-75E2280834E2}"/>
              </a:ext>
            </a:extLst>
          </p:cNvPr>
          <p:cNvGraphicFramePr>
            <a:graphicFrameLocks noGrp="1" noChangeAspect="1"/>
          </p:cNvGraphicFramePr>
          <p:nvPr>
            <p:ph sz="quarter" idx="3"/>
          </p:nvPr>
        </p:nvGraphicFramePr>
        <p:xfrm>
          <a:off x="503238" y="1743075"/>
          <a:ext cx="3470275" cy="4144963"/>
        </p:xfrm>
        <a:graphic>
          <a:graphicData uri="http://schemas.openxmlformats.org/presentationml/2006/ole">
            <mc:AlternateContent xmlns:mc="http://schemas.openxmlformats.org/markup-compatibility/2006">
              <mc:Choice xmlns:v="urn:schemas-microsoft-com:vml" Requires="v">
                <p:oleObj name="Bitmap Image" r:id="rId5" imgW="2800741" imgH="3247619" progId="Paint.Picture">
                  <p:embed/>
                </p:oleObj>
              </mc:Choice>
              <mc:Fallback>
                <p:oleObj name="Bitmap Image" r:id="rId5" imgW="2800741" imgH="3247619" progId="Paint.Picture">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38" y="1743075"/>
                        <a:ext cx="3470275"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AutoShape 5">
            <a:extLst>
              <a:ext uri="{FF2B5EF4-FFF2-40B4-BE49-F238E27FC236}">
                <a16:creationId xmlns:a16="http://schemas.microsoft.com/office/drawing/2014/main" id="{136382BE-6815-4CC5-8A77-5FAB58685C89}"/>
              </a:ext>
            </a:extLst>
          </p:cNvPr>
          <p:cNvSpPr>
            <a:spLocks noChangeArrowheads="1"/>
          </p:cNvSpPr>
          <p:nvPr/>
        </p:nvSpPr>
        <p:spPr bwMode="auto">
          <a:xfrm>
            <a:off x="4191000" y="3556000"/>
            <a:ext cx="1676400" cy="604838"/>
          </a:xfrm>
          <a:prstGeom prst="rightArrow">
            <a:avLst>
              <a:gd name="adj1" fmla="val 50000"/>
              <a:gd name="adj2" fmla="val 71396"/>
            </a:avLst>
          </a:prstGeom>
          <a:solidFill>
            <a:schemeClr val="hlink"/>
          </a:solidFill>
          <a:ln w="12700" cap="sq">
            <a:solidFill>
              <a:srgbClr val="000000"/>
            </a:solidFill>
            <a:miter lim="800000"/>
            <a:headEnd type="none" w="sm" len="sm"/>
            <a:tailEnd type="none" w="sm" len="sm"/>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A642D91-24FC-43B7-BF28-AA1C717DB003}"/>
              </a:ext>
            </a:extLst>
          </p:cNvPr>
          <p:cNvSpPr>
            <a:spLocks noGrp="1" noChangeArrowheads="1"/>
          </p:cNvSpPr>
          <p:nvPr>
            <p:ph type="title"/>
          </p:nvPr>
        </p:nvSpPr>
        <p:spPr/>
        <p:txBody>
          <a:bodyPr/>
          <a:lstStyle/>
          <a:p>
            <a:r>
              <a:rPr lang="en-US" altLang="zh-CN">
                <a:ea typeface="宋体" panose="02010600030101010101" pitchFamily="2" charset="-122"/>
              </a:rPr>
              <a:t>(7) Adaptive Grouping</a:t>
            </a:r>
          </a:p>
        </p:txBody>
      </p:sp>
      <p:sp>
        <p:nvSpPr>
          <p:cNvPr id="75779" name="Rectangle 3">
            <a:extLst>
              <a:ext uri="{FF2B5EF4-FFF2-40B4-BE49-F238E27FC236}">
                <a16:creationId xmlns:a16="http://schemas.microsoft.com/office/drawing/2014/main" id="{F544990C-0A37-40DC-8FE4-009EEBE50BC5}"/>
              </a:ext>
            </a:extLst>
          </p:cNvPr>
          <p:cNvSpPr>
            <a:spLocks noGrp="1" noChangeArrowheads="1"/>
          </p:cNvSpPr>
          <p:nvPr>
            <p:ph type="body" idx="1"/>
          </p:nvPr>
        </p:nvSpPr>
        <p:spPr bwMode="auto">
          <a:xfrm>
            <a:off x="742950" y="1243013"/>
            <a:ext cx="8715375" cy="4687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ea typeface="宋体" panose="02010600030101010101" pitchFamily="2" charset="-122"/>
              </a:rPr>
              <a:t>Multiple skeletons </a:t>
            </a:r>
            <a:r>
              <a:rPr lang="en-US" altLang="zh-CN" dirty="0">
                <a:ea typeface="宋体" panose="02010600030101010101" pitchFamily="2" charset="-122"/>
                <a:sym typeface="Wingdings" panose="05000000000000000000" pitchFamily="2" charset="2"/>
              </a:rPr>
              <a:t> One skeleton</a:t>
            </a:r>
          </a:p>
          <a:p>
            <a:pPr lvl="1"/>
            <a:r>
              <a:rPr lang="en-US" altLang="zh-CN" dirty="0">
                <a:solidFill>
                  <a:srgbClr val="FF0000"/>
                </a:solidFill>
                <a:ea typeface="宋体" panose="02010600030101010101" pitchFamily="2" charset="-122"/>
              </a:rPr>
              <a:t>Average</a:t>
            </a:r>
            <a:r>
              <a:rPr lang="en-US" altLang="zh-CN" dirty="0">
                <a:ea typeface="宋体" panose="02010600030101010101" pitchFamily="2" charset="-122"/>
              </a:rPr>
              <a:t> velocity and position of children and assign to parent</a:t>
            </a:r>
          </a:p>
          <a:p>
            <a:pPr lvl="1"/>
            <a:endParaRPr lang="en-US" altLang="zh-CN" dirty="0">
              <a:ea typeface="宋体" panose="02010600030101010101" pitchFamily="2" charset="-122"/>
            </a:endParaRPr>
          </a:p>
          <a:p>
            <a:r>
              <a:rPr lang="en-US" altLang="zh-CN" dirty="0">
                <a:ea typeface="宋体" panose="02010600030101010101" pitchFamily="2" charset="-122"/>
              </a:rPr>
              <a:t>Constraints placed on </a:t>
            </a:r>
            <a:r>
              <a:rPr lang="en-US" altLang="zh-CN" dirty="0">
                <a:solidFill>
                  <a:srgbClr val="FF0000"/>
                </a:solidFill>
                <a:ea typeface="宋体" panose="02010600030101010101" pitchFamily="2" charset="-122"/>
              </a:rPr>
              <a:t>merging</a:t>
            </a:r>
            <a:r>
              <a:rPr lang="en-US" altLang="zh-CN" dirty="0">
                <a:ea typeface="宋体" panose="02010600030101010101" pitchFamily="2" charset="-122"/>
              </a:rPr>
              <a:t>:</a:t>
            </a:r>
          </a:p>
          <a:p>
            <a:pPr lvl="1"/>
            <a:r>
              <a:rPr lang="en-US" altLang="zh-CN" dirty="0">
                <a:ea typeface="宋体" panose="02010600030101010101" pitchFamily="2" charset="-122"/>
              </a:rPr>
              <a:t>All children must be ready to transition to parent</a:t>
            </a:r>
          </a:p>
          <a:p>
            <a:pPr lvl="1"/>
            <a:r>
              <a:rPr lang="en-US" altLang="zh-CN" dirty="0">
                <a:ea typeface="宋体" panose="02010600030101010101" pitchFamily="2" charset="-122"/>
              </a:rPr>
              <a:t>Positional constraint on children to avoid sudden jump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fade">
                                      <p:cBhvr>
                                        <p:cTn id="7" dur="1000"/>
                                        <p:tgtEl>
                                          <p:spTgt spid="75779">
                                            <p:txEl>
                                              <p:pRg st="0" end="0"/>
                                            </p:txEl>
                                          </p:spTgt>
                                        </p:tgtEl>
                                      </p:cBhvr>
                                    </p:animEffect>
                                    <p:anim calcmode="lin" valueType="num">
                                      <p:cBhvr>
                                        <p:cTn id="8" dur="10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77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fade">
                                      <p:cBhvr>
                                        <p:cTn id="12" dur="1000"/>
                                        <p:tgtEl>
                                          <p:spTgt spid="75779">
                                            <p:txEl>
                                              <p:pRg st="1" end="1"/>
                                            </p:txEl>
                                          </p:spTgt>
                                        </p:tgtEl>
                                      </p:cBhvr>
                                    </p:animEffect>
                                    <p:anim calcmode="lin" valueType="num">
                                      <p:cBhvr>
                                        <p:cTn id="13" dur="1000" fill="hold"/>
                                        <p:tgtEl>
                                          <p:spTgt spid="7577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57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5779">
                                            <p:txEl>
                                              <p:pRg st="3" end="3"/>
                                            </p:txEl>
                                          </p:spTgt>
                                        </p:tgtEl>
                                        <p:attrNameLst>
                                          <p:attrName>style.visibility</p:attrName>
                                        </p:attrNameLst>
                                      </p:cBhvr>
                                      <p:to>
                                        <p:strVal val="visible"/>
                                      </p:to>
                                    </p:set>
                                    <p:animEffect transition="in" filter="fade">
                                      <p:cBhvr>
                                        <p:cTn id="19" dur="1000"/>
                                        <p:tgtEl>
                                          <p:spTgt spid="75779">
                                            <p:txEl>
                                              <p:pRg st="3" end="3"/>
                                            </p:txEl>
                                          </p:spTgt>
                                        </p:tgtEl>
                                      </p:cBhvr>
                                    </p:animEffect>
                                    <p:anim calcmode="lin" valueType="num">
                                      <p:cBhvr>
                                        <p:cTn id="20" dur="1000" fill="hold"/>
                                        <p:tgtEl>
                                          <p:spTgt spid="75779">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5779">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5779">
                                            <p:txEl>
                                              <p:pRg st="4" end="4"/>
                                            </p:txEl>
                                          </p:spTgt>
                                        </p:tgtEl>
                                        <p:attrNameLst>
                                          <p:attrName>style.visibility</p:attrName>
                                        </p:attrNameLst>
                                      </p:cBhvr>
                                      <p:to>
                                        <p:strVal val="visible"/>
                                      </p:to>
                                    </p:set>
                                    <p:animEffect transition="in" filter="fade">
                                      <p:cBhvr>
                                        <p:cTn id="24" dur="1000"/>
                                        <p:tgtEl>
                                          <p:spTgt spid="75779">
                                            <p:txEl>
                                              <p:pRg st="4" end="4"/>
                                            </p:txEl>
                                          </p:spTgt>
                                        </p:tgtEl>
                                      </p:cBhvr>
                                    </p:animEffect>
                                    <p:anim calcmode="lin" valueType="num">
                                      <p:cBhvr>
                                        <p:cTn id="25" dur="1000" fill="hold"/>
                                        <p:tgtEl>
                                          <p:spTgt spid="75779">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5779">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5779">
                                            <p:txEl>
                                              <p:pRg st="5" end="5"/>
                                            </p:txEl>
                                          </p:spTgt>
                                        </p:tgtEl>
                                        <p:attrNameLst>
                                          <p:attrName>style.visibility</p:attrName>
                                        </p:attrNameLst>
                                      </p:cBhvr>
                                      <p:to>
                                        <p:strVal val="visible"/>
                                      </p:to>
                                    </p:set>
                                    <p:animEffect transition="in" filter="fade">
                                      <p:cBhvr>
                                        <p:cTn id="29" dur="1000"/>
                                        <p:tgtEl>
                                          <p:spTgt spid="75779">
                                            <p:txEl>
                                              <p:pRg st="5" end="5"/>
                                            </p:txEl>
                                          </p:spTgt>
                                        </p:tgtEl>
                                      </p:cBhvr>
                                    </p:animEffect>
                                    <p:anim calcmode="lin" valueType="num">
                                      <p:cBhvr>
                                        <p:cTn id="30" dur="1000" fill="hold"/>
                                        <p:tgtEl>
                                          <p:spTgt spid="7577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7577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26105CD-424C-43C0-8B30-F4F2D3090D16}"/>
              </a:ext>
            </a:extLst>
          </p:cNvPr>
          <p:cNvSpPr>
            <a:spLocks noGrp="1" noChangeArrowheads="1"/>
          </p:cNvSpPr>
          <p:nvPr>
            <p:ph type="title"/>
          </p:nvPr>
        </p:nvSpPr>
        <p:spPr>
          <a:xfrm>
            <a:off x="906463" y="28575"/>
            <a:ext cx="9051925" cy="779463"/>
          </a:xfrm>
        </p:spPr>
        <p:txBody>
          <a:bodyPr/>
          <a:lstStyle/>
          <a:p>
            <a:r>
              <a:rPr lang="en-US" altLang="zh-CN">
                <a:ea typeface="宋体" panose="02010600030101010101" pitchFamily="2" charset="-122"/>
              </a:rPr>
              <a:t>5.5.9 Performance</a:t>
            </a:r>
          </a:p>
        </p:txBody>
      </p:sp>
      <p:graphicFrame>
        <p:nvGraphicFramePr>
          <p:cNvPr id="1097961" name="Group 233">
            <a:extLst>
              <a:ext uri="{FF2B5EF4-FFF2-40B4-BE49-F238E27FC236}">
                <a16:creationId xmlns:a16="http://schemas.microsoft.com/office/drawing/2014/main" id="{DFF199B0-C49D-4997-A78E-183A71920427}"/>
              </a:ext>
            </a:extLst>
          </p:cNvPr>
          <p:cNvGraphicFramePr>
            <a:graphicFrameLocks noGrp="1"/>
          </p:cNvGraphicFramePr>
          <p:nvPr>
            <p:ph sz="half" idx="1"/>
          </p:nvPr>
        </p:nvGraphicFramePr>
        <p:xfrm>
          <a:off x="385763" y="1171575"/>
          <a:ext cx="9286874" cy="2673392"/>
        </p:xfrm>
        <a:graphic>
          <a:graphicData uri="http://schemas.openxmlformats.org/drawingml/2006/table">
            <a:tbl>
              <a:tblPr/>
              <a:tblGrid>
                <a:gridCol w="3449410">
                  <a:extLst>
                    <a:ext uri="{9D8B030D-6E8A-4147-A177-3AD203B41FA5}">
                      <a16:colId xmlns:a16="http://schemas.microsoft.com/office/drawing/2014/main" val="20000"/>
                    </a:ext>
                  </a:extLst>
                </a:gridCol>
                <a:gridCol w="2051276">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928813">
                  <a:extLst>
                    <a:ext uri="{9D8B030D-6E8A-4147-A177-3AD203B41FA5}">
                      <a16:colId xmlns:a16="http://schemas.microsoft.com/office/drawing/2014/main" val="20003"/>
                    </a:ext>
                  </a:extLst>
                </a:gridCol>
              </a:tblGrid>
              <a:tr h="957027">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endParaRPr kumimoji="0" lang="zh-CN" altLang="zh-CN" sz="2800" b="1" i="0" u="none" strike="noStrike" cap="none" normalizeH="0" baseline="0" dirty="0">
                        <a:ln>
                          <a:noFill/>
                        </a:ln>
                        <a:solidFill>
                          <a:schemeClr val="tx1"/>
                        </a:solidFill>
                        <a:effectLst/>
                        <a:latin typeface="Times New Roman" pitchFamily="18" charset="0"/>
                      </a:endParaRP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Fine Strands</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LODs</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Coarse Strands</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72108">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Dynamic Simulation</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0.1076</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0.0416</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0.0383</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72108">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Collision Detection</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7.6423</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0.4118</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0.3383</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72108">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Total</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7.7499</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0.4534</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0.3766</a:t>
                      </a:r>
                    </a:p>
                  </a:txBody>
                  <a:tcPr marL="100583" marR="100583" marT="51814" marB="518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6830" name="Rectangle 30">
            <a:extLst>
              <a:ext uri="{FF2B5EF4-FFF2-40B4-BE49-F238E27FC236}">
                <a16:creationId xmlns:a16="http://schemas.microsoft.com/office/drawing/2014/main" id="{306FB2D6-E5EA-42D2-9F23-718DC41A6A12}"/>
              </a:ext>
            </a:extLst>
          </p:cNvPr>
          <p:cNvSpPr>
            <a:spLocks noGrp="1" noChangeArrowheads="1"/>
          </p:cNvSpPr>
          <p:nvPr>
            <p:ph type="body" sz="half" idx="2"/>
          </p:nvPr>
        </p:nvSpPr>
        <p:spPr bwMode="auto">
          <a:xfrm>
            <a:off x="100013" y="4749800"/>
            <a:ext cx="5980112" cy="2351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a:solidFill>
                  <a:srgbClr val="FF0000"/>
                </a:solidFill>
                <a:ea typeface="宋体" panose="02010600030101010101" pitchFamily="2" charset="-122"/>
              </a:rPr>
              <a:t>9,350</a:t>
            </a:r>
            <a:r>
              <a:rPr lang="en-US" altLang="zh-CN">
                <a:ea typeface="宋体" panose="02010600030101010101" pitchFamily="2" charset="-122"/>
              </a:rPr>
              <a:t> individual strands (rendered)</a:t>
            </a:r>
          </a:p>
          <a:p>
            <a:r>
              <a:rPr lang="en-US" altLang="zh-CN">
                <a:solidFill>
                  <a:srgbClr val="FF0000"/>
                </a:solidFill>
                <a:ea typeface="宋体" panose="02010600030101010101" pitchFamily="2" charset="-122"/>
              </a:rPr>
              <a:t>3,570</a:t>
            </a:r>
            <a:r>
              <a:rPr lang="en-US" altLang="zh-CN">
                <a:ea typeface="宋体" panose="02010600030101010101" pitchFamily="2" charset="-122"/>
              </a:rPr>
              <a:t> skeletons at finest level </a:t>
            </a:r>
          </a:p>
          <a:p>
            <a:r>
              <a:rPr lang="en-US" altLang="zh-CN">
                <a:ea typeface="宋体" panose="02010600030101010101" pitchFamily="2" charset="-122"/>
              </a:rPr>
              <a:t>Skeletons contain an average of 6 control points</a:t>
            </a:r>
          </a:p>
        </p:txBody>
      </p:sp>
      <p:sp>
        <p:nvSpPr>
          <p:cNvPr id="76831" name="Text Box 31">
            <a:extLst>
              <a:ext uri="{FF2B5EF4-FFF2-40B4-BE49-F238E27FC236}">
                <a16:creationId xmlns:a16="http://schemas.microsoft.com/office/drawing/2014/main" id="{3BAE5FCC-20D4-4B53-A909-12D83E183D89}"/>
              </a:ext>
            </a:extLst>
          </p:cNvPr>
          <p:cNvSpPr txBox="1">
            <a:spLocks noChangeArrowheads="1"/>
          </p:cNvSpPr>
          <p:nvPr/>
        </p:nvSpPr>
        <p:spPr bwMode="auto">
          <a:xfrm>
            <a:off x="2457450" y="3957638"/>
            <a:ext cx="53101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3D5399"/>
                </a:solidFill>
                <a:latin typeface="Times New Roman" panose="02020603050405020304" pitchFamily="18" charset="0"/>
              </a:rPr>
              <a:t>Measured in Seconds/Frame</a:t>
            </a:r>
          </a:p>
        </p:txBody>
      </p:sp>
      <p:sp>
        <p:nvSpPr>
          <p:cNvPr id="76832" name="Rectangle 32">
            <a:extLst>
              <a:ext uri="{FF2B5EF4-FFF2-40B4-BE49-F238E27FC236}">
                <a16:creationId xmlns:a16="http://schemas.microsoft.com/office/drawing/2014/main" id="{7133DB87-3EA0-4098-8741-2ADCDA8ECD9A}"/>
              </a:ext>
            </a:extLst>
          </p:cNvPr>
          <p:cNvSpPr>
            <a:spLocks noChangeArrowheads="1"/>
          </p:cNvSpPr>
          <p:nvPr/>
        </p:nvSpPr>
        <p:spPr bwMode="auto">
          <a:xfrm>
            <a:off x="6551613" y="4860925"/>
            <a:ext cx="323373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7A8DCA"/>
              </a:buClr>
              <a:buSzPct val="75000"/>
              <a:buFont typeface="Wingdings" panose="05000000000000000000" pitchFamily="2" charset="2"/>
              <a:buChar char="p"/>
            </a:pPr>
            <a:r>
              <a:rPr lang="en-US" altLang="zh-CN" sz="2800" b="1">
                <a:latin typeface="Times New Roman" panose="02020603050405020304" pitchFamily="18" charset="0"/>
              </a:rPr>
              <a:t>Wind Blowing through hair</a:t>
            </a:r>
          </a:p>
          <a:p>
            <a:pPr eaLnBrk="1" hangingPunct="1">
              <a:lnSpc>
                <a:spcPct val="90000"/>
              </a:lnSpc>
              <a:spcBef>
                <a:spcPct val="20000"/>
              </a:spcBef>
              <a:buClr>
                <a:srgbClr val="7A8DCA"/>
              </a:buClr>
              <a:buSzPct val="75000"/>
              <a:buFont typeface="Wingdings" panose="05000000000000000000" pitchFamily="2" charset="2"/>
              <a:buChar char="p"/>
            </a:pPr>
            <a:r>
              <a:rPr lang="en-US" altLang="zh-CN" sz="2800" b="1">
                <a:latin typeface="Times New Roman" panose="02020603050405020304" pitchFamily="18" charset="0"/>
              </a:rPr>
              <a:t>Camera remains </a:t>
            </a:r>
            <a:r>
              <a:rPr lang="en-US" altLang="zh-CN" sz="2800" b="1">
                <a:solidFill>
                  <a:srgbClr val="FF0000"/>
                </a:solidFill>
                <a:latin typeface="Times New Roman" panose="02020603050405020304" pitchFamily="18" charset="0"/>
              </a:rPr>
              <a:t>stationary</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B051AB-501D-4661-9F6F-5BD9F4A1A511}"/>
              </a:ext>
            </a:extLst>
          </p:cNvPr>
          <p:cNvSpPr>
            <a:spLocks noGrp="1" noChangeArrowheads="1"/>
          </p:cNvSpPr>
          <p:nvPr>
            <p:ph type="title"/>
          </p:nvPr>
        </p:nvSpPr>
        <p:spPr>
          <a:xfrm>
            <a:off x="906463" y="28575"/>
            <a:ext cx="9051925" cy="779463"/>
          </a:xfrm>
        </p:spPr>
        <p:txBody>
          <a:bodyPr/>
          <a:lstStyle/>
          <a:p>
            <a:r>
              <a:rPr lang="en-US" altLang="zh-CN">
                <a:ea typeface="宋体" panose="02010600030101010101" pitchFamily="2" charset="-122"/>
              </a:rPr>
              <a:t>5.5.9 Performance</a:t>
            </a:r>
          </a:p>
        </p:txBody>
      </p:sp>
      <p:graphicFrame>
        <p:nvGraphicFramePr>
          <p:cNvPr id="1099989" name="Group 213">
            <a:extLst>
              <a:ext uri="{FF2B5EF4-FFF2-40B4-BE49-F238E27FC236}">
                <a16:creationId xmlns:a16="http://schemas.microsoft.com/office/drawing/2014/main" id="{78AB6B21-D710-4B4A-B54B-A215ED03BF35}"/>
              </a:ext>
            </a:extLst>
          </p:cNvPr>
          <p:cNvGraphicFramePr>
            <a:graphicFrameLocks noGrp="1"/>
          </p:cNvGraphicFramePr>
          <p:nvPr>
            <p:ph sz="half" idx="1"/>
          </p:nvPr>
        </p:nvGraphicFramePr>
        <p:xfrm>
          <a:off x="228600" y="1243013"/>
          <a:ext cx="9601199" cy="2289176"/>
        </p:xfrm>
        <a:graphic>
          <a:graphicData uri="http://schemas.openxmlformats.org/drawingml/2006/table">
            <a:tbl>
              <a:tblPr/>
              <a:tblGrid>
                <a:gridCol w="333375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55750">
                  <a:extLst>
                    <a:ext uri="{9D8B030D-6E8A-4147-A177-3AD203B41FA5}">
                      <a16:colId xmlns:a16="http://schemas.microsoft.com/office/drawing/2014/main" val="20003"/>
                    </a:ext>
                  </a:extLst>
                </a:gridCol>
                <a:gridCol w="1511299">
                  <a:extLst>
                    <a:ext uri="{9D8B030D-6E8A-4147-A177-3AD203B41FA5}">
                      <a16:colId xmlns:a16="http://schemas.microsoft.com/office/drawing/2014/main" val="20004"/>
                    </a:ext>
                  </a:extLst>
                </a:gridCol>
              </a:tblGrid>
              <a:tr h="572294">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endParaRPr kumimoji="0" lang="zh-CN" altLang="zh-CN" sz="2800" b="1" i="0" u="none" strike="noStrike" cap="none" normalizeH="0" baseline="0">
                        <a:ln>
                          <a:noFill/>
                        </a:ln>
                        <a:solidFill>
                          <a:schemeClr val="tx1"/>
                        </a:solidFill>
                        <a:effectLst/>
                        <a:latin typeface="Times New Roman" pitchFamily="18" charset="0"/>
                      </a:endParaRP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LODs</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Strands</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Clusters</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Strips</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72294">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Dynamic Simulation</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0.02614</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0.1076</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0.01537</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0.00324</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72294">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Collision Detection</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0.23949</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7.6432</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0.17178</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0.02014</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72294">
                <a:tc>
                  <a:txBody>
                    <a:bodyPr/>
                    <a:lstStyle/>
                    <a:p>
                      <a:pPr marL="0" marR="0" lvl="0" indent="0" algn="l"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Total</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0.26563</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7.7508</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0.18715</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7A8DCA"/>
                        </a:buClr>
                        <a:buSzPct val="75000"/>
                        <a:buFont typeface="Wingdings" pitchFamily="2" charset="2"/>
                        <a:buNone/>
                        <a:tabLst/>
                      </a:pPr>
                      <a:r>
                        <a:rPr kumimoji="0" lang="en-US" altLang="zh-CN" sz="2800" b="1" i="0" u="none" strike="noStrike" cap="none" normalizeH="0" baseline="0" dirty="0">
                          <a:ln>
                            <a:noFill/>
                          </a:ln>
                          <a:solidFill>
                            <a:srgbClr val="FF0000"/>
                          </a:solidFill>
                          <a:effectLst/>
                          <a:latin typeface="Times New Roman" pitchFamily="18" charset="0"/>
                          <a:ea typeface="宋体" pitchFamily="2" charset="-122"/>
                        </a:rPr>
                        <a:t>0.02338</a:t>
                      </a:r>
                    </a:p>
                  </a:txBody>
                  <a:tcPr marL="100584" marR="100584" marT="51830" marB="5183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7859" name="Rectangle 35">
            <a:extLst>
              <a:ext uri="{FF2B5EF4-FFF2-40B4-BE49-F238E27FC236}">
                <a16:creationId xmlns:a16="http://schemas.microsoft.com/office/drawing/2014/main" id="{87E86590-14A1-49AE-B1CF-3CA77583CA72}"/>
              </a:ext>
            </a:extLst>
          </p:cNvPr>
          <p:cNvSpPr>
            <a:spLocks noGrp="1" noChangeArrowheads="1"/>
          </p:cNvSpPr>
          <p:nvPr>
            <p:ph type="body" sz="half" idx="2"/>
          </p:nvPr>
        </p:nvSpPr>
        <p:spPr bwMode="auto">
          <a:xfrm>
            <a:off x="6350" y="4749800"/>
            <a:ext cx="6134100" cy="2439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a:ea typeface="宋体" panose="02010600030101010101" pitchFamily="2" charset="-122"/>
              </a:rPr>
              <a:t>9,350 individual strands (rendered)</a:t>
            </a:r>
          </a:p>
          <a:p>
            <a:r>
              <a:rPr lang="en-US" altLang="zh-CN">
                <a:ea typeface="宋体" panose="02010600030101010101" pitchFamily="2" charset="-122"/>
              </a:rPr>
              <a:t>3,570 skeletons at finest level </a:t>
            </a:r>
          </a:p>
          <a:p>
            <a:r>
              <a:rPr lang="en-US" altLang="zh-CN">
                <a:ea typeface="宋体" panose="02010600030101010101" pitchFamily="2" charset="-122"/>
              </a:rPr>
              <a:t>110 Strips at coarsest strip level</a:t>
            </a:r>
          </a:p>
          <a:p>
            <a:r>
              <a:rPr lang="en-US" altLang="zh-CN">
                <a:ea typeface="宋体" panose="02010600030101010101" pitchFamily="2" charset="-122"/>
              </a:rPr>
              <a:t>330 Clusters at coarsest cluster level</a:t>
            </a:r>
          </a:p>
        </p:txBody>
      </p:sp>
      <p:sp>
        <p:nvSpPr>
          <p:cNvPr id="77860" name="Text Box 36">
            <a:extLst>
              <a:ext uri="{FF2B5EF4-FFF2-40B4-BE49-F238E27FC236}">
                <a16:creationId xmlns:a16="http://schemas.microsoft.com/office/drawing/2014/main" id="{77220EAC-3349-4264-BF3F-FD6612BEC884}"/>
              </a:ext>
            </a:extLst>
          </p:cNvPr>
          <p:cNvSpPr txBox="1">
            <a:spLocks noChangeArrowheads="1"/>
          </p:cNvSpPr>
          <p:nvPr/>
        </p:nvSpPr>
        <p:spPr bwMode="auto">
          <a:xfrm>
            <a:off x="2673350" y="3663950"/>
            <a:ext cx="53340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3D5399"/>
                </a:solidFill>
                <a:latin typeface="Times New Roman" panose="02020603050405020304" pitchFamily="18" charset="0"/>
              </a:rPr>
              <a:t>Measured in Seconds/Frame</a:t>
            </a:r>
          </a:p>
        </p:txBody>
      </p:sp>
      <p:sp>
        <p:nvSpPr>
          <p:cNvPr id="77861" name="Rectangle 37">
            <a:extLst>
              <a:ext uri="{FF2B5EF4-FFF2-40B4-BE49-F238E27FC236}">
                <a16:creationId xmlns:a16="http://schemas.microsoft.com/office/drawing/2014/main" id="{7DE8E78B-3BA7-41D4-B9C2-DD86F72AABF8}"/>
              </a:ext>
            </a:extLst>
          </p:cNvPr>
          <p:cNvSpPr>
            <a:spLocks noChangeArrowheads="1"/>
          </p:cNvSpPr>
          <p:nvPr/>
        </p:nvSpPr>
        <p:spPr bwMode="auto">
          <a:xfrm>
            <a:off x="6073775" y="4819650"/>
            <a:ext cx="40227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7A8DCA"/>
              </a:buClr>
              <a:buSzPct val="75000"/>
              <a:buFont typeface="Wingdings" panose="05000000000000000000" pitchFamily="2" charset="2"/>
              <a:buChar char="p"/>
            </a:pPr>
            <a:r>
              <a:rPr lang="en-US" altLang="zh-CN" sz="2800" b="1">
                <a:latin typeface="Times New Roman" panose="02020603050405020304" pitchFamily="18" charset="0"/>
              </a:rPr>
              <a:t>Wind Blowing through hair </a:t>
            </a:r>
          </a:p>
          <a:p>
            <a:pPr eaLnBrk="1" hangingPunct="1">
              <a:lnSpc>
                <a:spcPct val="90000"/>
              </a:lnSpc>
              <a:spcBef>
                <a:spcPct val="20000"/>
              </a:spcBef>
              <a:buClr>
                <a:srgbClr val="7A8DCA"/>
              </a:buClr>
              <a:buSzPct val="75000"/>
              <a:buFont typeface="Wingdings" panose="05000000000000000000" pitchFamily="2" charset="2"/>
              <a:buChar char="p"/>
            </a:pPr>
            <a:r>
              <a:rPr lang="en-US" altLang="zh-CN" sz="2800" b="1">
                <a:latin typeface="Times New Roman" panose="02020603050405020304" pitchFamily="18" charset="0"/>
              </a:rPr>
              <a:t>Camera </a:t>
            </a:r>
            <a:r>
              <a:rPr lang="en-US" altLang="zh-CN" sz="2800" b="1">
                <a:solidFill>
                  <a:srgbClr val="FF0000"/>
                </a:solidFill>
                <a:latin typeface="Times New Roman" panose="02020603050405020304" pitchFamily="18" charset="0"/>
              </a:rPr>
              <a:t>moves away </a:t>
            </a:r>
            <a:r>
              <a:rPr lang="en-US" altLang="zh-CN" sz="2800" b="1">
                <a:latin typeface="Times New Roman" panose="02020603050405020304" pitchFamily="18" charset="0"/>
              </a:rPr>
              <a:t>from figure</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CC104D5-4AFB-400E-8EC0-A3A7E5D60BA3}"/>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Demo</a:t>
            </a:r>
          </a:p>
        </p:txBody>
      </p:sp>
      <p:pic>
        <p:nvPicPr>
          <p:cNvPr id="6" name="hair_wind.avi">
            <a:hlinkClick r:id="" action="ppaction://media"/>
            <a:extLst>
              <a:ext uri="{FF2B5EF4-FFF2-40B4-BE49-F238E27FC236}">
                <a16:creationId xmlns:a16="http://schemas.microsoft.com/office/drawing/2014/main" id="{1465BE58-A30E-4CD2-ADF5-9D0DC82E145E}"/>
              </a:ext>
            </a:extLst>
          </p:cNvPr>
          <p:cNvPicPr>
            <a:picLocks noGrp="1" noRot="1" noChangeAspect="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428750" y="1441450"/>
            <a:ext cx="7200900" cy="540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E3C9C723-4F8C-4B28-B9DB-45491CB77490}"/>
              </a:ext>
            </a:extLst>
          </p:cNvPr>
          <p:cNvSpPr>
            <a:spLocks noGrp="1" noChangeArrowheads="1"/>
          </p:cNvSpPr>
          <p:nvPr>
            <p:ph type="title"/>
          </p:nvPr>
        </p:nvSpPr>
        <p:spPr/>
        <p:txBody>
          <a:bodyPr/>
          <a:lstStyle/>
          <a:p>
            <a:r>
              <a:rPr lang="en-US" altLang="zh-CN">
                <a:ea typeface="宋体" panose="02010600030101010101" pitchFamily="2" charset="-122"/>
              </a:rPr>
              <a:t>References</a:t>
            </a:r>
          </a:p>
        </p:txBody>
      </p:sp>
      <p:sp>
        <p:nvSpPr>
          <p:cNvPr id="79875" name="Rectangle 3">
            <a:extLst>
              <a:ext uri="{FF2B5EF4-FFF2-40B4-BE49-F238E27FC236}">
                <a16:creationId xmlns:a16="http://schemas.microsoft.com/office/drawing/2014/main" id="{2765DB96-A7A7-4185-A5EB-289C3A332911}"/>
              </a:ext>
            </a:extLst>
          </p:cNvPr>
          <p:cNvSpPr>
            <a:spLocks noGrp="1" noChangeArrowheads="1"/>
          </p:cNvSpPr>
          <p:nvPr>
            <p:ph type="body" idx="1"/>
          </p:nvPr>
        </p:nvSpPr>
        <p:spPr bwMode="auto">
          <a:xfrm>
            <a:off x="503238" y="1171575"/>
            <a:ext cx="9051925" cy="544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ct val="90000"/>
              </a:lnSpc>
            </a:pPr>
            <a:r>
              <a:rPr lang="en-US" altLang="zh-CN" sz="2200">
                <a:ea typeface="宋体" panose="02010600030101010101" pitchFamily="2" charset="-122"/>
              </a:rPr>
              <a:t>K. Anjyo, Y. Usami, and T. Kurihara.  A simple method for extracting the natural beauty of hair.  </a:t>
            </a:r>
            <a:r>
              <a:rPr lang="en-US" altLang="zh-CN" sz="2200" i="1">
                <a:ea typeface="宋体" panose="02010600030101010101" pitchFamily="2" charset="-122"/>
              </a:rPr>
              <a:t>Computer Graphics, 26(2):111-120, 1992.</a:t>
            </a:r>
          </a:p>
          <a:p>
            <a:pPr>
              <a:lnSpc>
                <a:spcPct val="90000"/>
              </a:lnSpc>
            </a:pPr>
            <a:r>
              <a:rPr lang="en-US" altLang="zh-CN" sz="2200">
                <a:ea typeface="宋体" panose="02010600030101010101" pitchFamily="2" charset="-122"/>
              </a:rPr>
              <a:t>T. Kurihara, K. Anjyo, and D. Thalmann.  Hair animation with collision detection.  In </a:t>
            </a:r>
            <a:r>
              <a:rPr lang="en-US" altLang="zh-CN" sz="2200" i="1">
                <a:ea typeface="宋体" panose="02010600030101010101" pitchFamily="2" charset="-122"/>
              </a:rPr>
              <a:t>Models and Techniques in Computer Animation</a:t>
            </a:r>
            <a:r>
              <a:rPr lang="en-US" altLang="zh-CN" sz="2200">
                <a:ea typeface="宋体" panose="02010600030101010101" pitchFamily="2" charset="-122"/>
              </a:rPr>
              <a:t>, pages 128-38.  Springer-Verlag, 1993.</a:t>
            </a:r>
          </a:p>
          <a:p>
            <a:pPr>
              <a:lnSpc>
                <a:spcPct val="90000"/>
              </a:lnSpc>
            </a:pPr>
            <a:r>
              <a:rPr lang="en-US" altLang="zh-CN" sz="2200">
                <a:ea typeface="宋体" panose="02010600030101010101" pitchFamily="2" charset="-122"/>
              </a:rPr>
              <a:t>C. K. Koh and Z. Huang.  A simple physics model to animate human hair modeled in 2d strips in real time.  </a:t>
            </a:r>
            <a:r>
              <a:rPr lang="en-US" altLang="zh-CN" sz="2200" i="1">
                <a:ea typeface="宋体" panose="02010600030101010101" pitchFamily="2" charset="-122"/>
              </a:rPr>
              <a:t>Proc. of Eurographics Workshop on Animation and Simulation</a:t>
            </a:r>
            <a:r>
              <a:rPr lang="en-US" altLang="zh-CN" sz="2200">
                <a:ea typeface="宋体" panose="02010600030101010101" pitchFamily="2" charset="-122"/>
              </a:rPr>
              <a:t>, 2001.</a:t>
            </a:r>
          </a:p>
          <a:p>
            <a:pPr>
              <a:lnSpc>
                <a:spcPct val="90000"/>
              </a:lnSpc>
            </a:pPr>
            <a:r>
              <a:rPr lang="en-US" altLang="zh-CN" sz="2200">
                <a:ea typeface="宋体" panose="02010600030101010101" pitchFamily="2" charset="-122"/>
              </a:rPr>
              <a:t>E. Plante, M. Cani, and P. Poulin.  A layered wisp model for simulating interactions inside long hair.  </a:t>
            </a:r>
            <a:r>
              <a:rPr lang="en-US" altLang="zh-CN" sz="2200" i="1">
                <a:ea typeface="宋体" panose="02010600030101010101" pitchFamily="2" charset="-122"/>
              </a:rPr>
              <a:t>Proc. of Eurographics Workshop on Animation and Simulation</a:t>
            </a:r>
            <a:r>
              <a:rPr lang="en-US" altLang="zh-CN" sz="2200">
                <a:ea typeface="宋体" panose="02010600030101010101" pitchFamily="2" charset="-122"/>
              </a:rPr>
              <a:t>, 2001.</a:t>
            </a:r>
          </a:p>
          <a:p>
            <a:pPr>
              <a:lnSpc>
                <a:spcPct val="90000"/>
              </a:lnSpc>
            </a:pPr>
            <a:r>
              <a:rPr lang="en-US" altLang="zh-CN" sz="2200">
                <a:ea typeface="宋体" panose="02010600030101010101" pitchFamily="2" charset="-122"/>
              </a:rPr>
              <a:t>K. Ward, M. C. Lin, J. Lee, S. Fisher, and D. Macri. Modeling hair using level of detail representations.  </a:t>
            </a:r>
            <a:r>
              <a:rPr lang="en-US" altLang="zh-CN" sz="2200" i="1">
                <a:ea typeface="宋体" panose="02010600030101010101" pitchFamily="2" charset="-122"/>
              </a:rPr>
              <a:t>Proc. of Computer Animation and Social Agents,</a:t>
            </a:r>
            <a:r>
              <a:rPr lang="en-US" altLang="zh-CN" sz="2200">
                <a:ea typeface="宋体" panose="02010600030101010101" pitchFamily="2" charset="-122"/>
              </a:rPr>
              <a:t> 2003.</a:t>
            </a:r>
          </a:p>
          <a:p>
            <a:pPr>
              <a:lnSpc>
                <a:spcPct val="90000"/>
              </a:lnSpc>
            </a:pPr>
            <a:r>
              <a:rPr lang="en-US" altLang="zh-CN" sz="2200">
                <a:ea typeface="宋体" panose="02010600030101010101" pitchFamily="2" charset="-122"/>
              </a:rPr>
              <a:t>K. Ward and M. C. Lin. Adaptive grouping and subdivision for simulating hair dynamics.  </a:t>
            </a:r>
            <a:r>
              <a:rPr lang="en-US" altLang="zh-CN" sz="2200" i="1">
                <a:ea typeface="宋体" panose="02010600030101010101" pitchFamily="2" charset="-122"/>
              </a:rPr>
              <a:t>Proc. of Pacific Graphics</a:t>
            </a:r>
            <a:r>
              <a:rPr lang="en-US" altLang="zh-CN" sz="2200">
                <a:ea typeface="宋体" panose="02010600030101010101" pitchFamily="2" charset="-122"/>
              </a:rPr>
              <a:t>, 2003.</a:t>
            </a:r>
            <a:endParaRPr lang="en-US" altLang="zh-CN" sz="2200" i="1">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33817442-12B2-4959-AD68-69B507DDADE4}"/>
              </a:ext>
            </a:extLst>
          </p:cNvPr>
          <p:cNvSpPr>
            <a:spLocks noGrp="1" noChangeArrowheads="1"/>
          </p:cNvSpPr>
          <p:nvPr>
            <p:ph type="ctrTitle"/>
          </p:nvPr>
        </p:nvSpPr>
        <p:spPr>
          <a:xfrm>
            <a:off x="754063" y="604838"/>
            <a:ext cx="8550275" cy="2457450"/>
          </a:xfrm>
        </p:spPr>
        <p:txBody>
          <a:bodyPr/>
          <a:lstStyle/>
          <a:p>
            <a:r>
              <a:rPr lang="en-US" altLang="zh-CN" sz="3600">
                <a:ea typeface="宋体" panose="02010600030101010101" pitchFamily="2" charset="-122"/>
              </a:rPr>
              <a:t>A Simple Method for Extracting the Natural Beauty of Hair</a:t>
            </a:r>
            <a:br>
              <a:rPr lang="en-US" altLang="zh-CN" sz="2700">
                <a:ea typeface="宋体" panose="02010600030101010101" pitchFamily="2" charset="-122"/>
              </a:rPr>
            </a:br>
            <a:br>
              <a:rPr lang="en-US" altLang="zh-CN" sz="2700">
                <a:ea typeface="宋体" panose="02010600030101010101" pitchFamily="2" charset="-122"/>
              </a:rPr>
            </a:br>
            <a:r>
              <a:rPr lang="en-US" altLang="zh-CN" sz="2700">
                <a:ea typeface="宋体" panose="02010600030101010101" pitchFamily="2" charset="-122"/>
              </a:rPr>
              <a:t>K. Anjyo, Y. Usami, and T. Kurihara</a:t>
            </a:r>
            <a:br>
              <a:rPr lang="en-US" altLang="zh-CN" sz="2700">
                <a:ea typeface="宋体" panose="02010600030101010101" pitchFamily="2" charset="-122"/>
              </a:rPr>
            </a:br>
            <a:r>
              <a:rPr lang="en-US" altLang="zh-CN" sz="2700">
                <a:ea typeface="宋体" panose="02010600030101010101" pitchFamily="2" charset="-122"/>
              </a:rPr>
              <a:t> </a:t>
            </a:r>
            <a:r>
              <a:rPr lang="en-US" altLang="zh-CN" sz="2700" i="1">
                <a:ea typeface="宋体" panose="02010600030101010101" pitchFamily="2" charset="-122"/>
              </a:rPr>
              <a:t>ACM SIGGRAPH Computer Graphics, 1992</a:t>
            </a:r>
          </a:p>
        </p:txBody>
      </p:sp>
      <p:sp>
        <p:nvSpPr>
          <p:cNvPr id="33795" name="Rectangle 6">
            <a:extLst>
              <a:ext uri="{FF2B5EF4-FFF2-40B4-BE49-F238E27FC236}">
                <a16:creationId xmlns:a16="http://schemas.microsoft.com/office/drawing/2014/main" id="{882FC6CB-EC96-452A-AD4E-8505058B38FA}"/>
              </a:ext>
            </a:extLst>
          </p:cNvPr>
          <p:cNvSpPr>
            <a:spLocks noChangeArrowheads="1"/>
          </p:cNvSpPr>
          <p:nvPr/>
        </p:nvSpPr>
        <p:spPr bwMode="auto">
          <a:xfrm>
            <a:off x="922338" y="3800475"/>
            <a:ext cx="8548687"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nchor="b">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3D5399"/>
                </a:solidFill>
                <a:latin typeface="Garamond" panose="02020404030301010803" pitchFamily="18" charset="0"/>
              </a:rPr>
              <a:t>Hair Animation with Collision Detection</a:t>
            </a:r>
            <a:br>
              <a:rPr lang="en-US" altLang="zh-CN" sz="3600" b="1">
                <a:solidFill>
                  <a:srgbClr val="3D5399"/>
                </a:solidFill>
                <a:latin typeface="Garamond" panose="02020404030301010803" pitchFamily="18" charset="0"/>
              </a:rPr>
            </a:br>
            <a:br>
              <a:rPr lang="en-US" altLang="zh-CN" sz="2700" b="1">
                <a:solidFill>
                  <a:srgbClr val="3D5399"/>
                </a:solidFill>
                <a:latin typeface="Garamond" panose="02020404030301010803" pitchFamily="18" charset="0"/>
              </a:rPr>
            </a:br>
            <a:r>
              <a:rPr lang="en-US" altLang="zh-CN" sz="2700" b="1">
                <a:latin typeface="Garamond" panose="02020404030301010803" pitchFamily="18" charset="0"/>
              </a:rPr>
              <a:t>T. Kurihara, K. Anjyo, D. Thalmann</a:t>
            </a:r>
            <a:br>
              <a:rPr lang="en-US" altLang="zh-CN" sz="2700" b="1">
                <a:latin typeface="Garamond" panose="02020404030301010803" pitchFamily="18" charset="0"/>
              </a:rPr>
            </a:br>
            <a:r>
              <a:rPr lang="en-US" altLang="zh-CN" sz="2700" b="1" i="1">
                <a:latin typeface="Garamond" panose="02020404030301010803" pitchFamily="18" charset="0"/>
              </a:rPr>
              <a:t>Models and Techniques in Computer Animation, 1993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a:extLst>
              <a:ext uri="{FF2B5EF4-FFF2-40B4-BE49-F238E27FC236}">
                <a16:creationId xmlns:a16="http://schemas.microsoft.com/office/drawing/2014/main" id="{41F47AB7-AD03-468A-A579-3515F9F78359}"/>
              </a:ext>
            </a:extLst>
          </p:cNvPr>
          <p:cNvSpPr>
            <a:spLocks noGrp="1" noChangeArrowheads="1"/>
          </p:cNvSpPr>
          <p:nvPr>
            <p:ph type="title"/>
          </p:nvPr>
        </p:nvSpPr>
        <p:spPr>
          <a:xfrm>
            <a:off x="1089025" y="100013"/>
            <a:ext cx="8131175" cy="795337"/>
          </a:xfrm>
        </p:spPr>
        <p:txBody>
          <a:bodyPr/>
          <a:lstStyle/>
          <a:p>
            <a:r>
              <a:rPr lang="en-US" altLang="zh-CN">
                <a:ea typeface="宋体" panose="02010600030101010101" pitchFamily="2" charset="-122"/>
              </a:rPr>
              <a:t>5.2.1 Individual Hair Strands</a:t>
            </a:r>
          </a:p>
        </p:txBody>
      </p:sp>
      <p:sp>
        <p:nvSpPr>
          <p:cNvPr id="1028" name="Rectangle 5">
            <a:extLst>
              <a:ext uri="{FF2B5EF4-FFF2-40B4-BE49-F238E27FC236}">
                <a16:creationId xmlns:a16="http://schemas.microsoft.com/office/drawing/2014/main" id="{FDCCF869-44C7-4142-8229-0A5D8298D53C}"/>
              </a:ext>
            </a:extLst>
          </p:cNvPr>
          <p:cNvSpPr>
            <a:spLocks noGrp="1" noChangeArrowheads="1"/>
          </p:cNvSpPr>
          <p:nvPr>
            <p:ph type="body" sz="half" idx="1"/>
          </p:nvPr>
        </p:nvSpPr>
        <p:spPr bwMode="auto">
          <a:xfrm>
            <a:off x="450850" y="1530350"/>
            <a:ext cx="4441825"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sz="3200" dirty="0">
                <a:ea typeface="宋体" panose="02010600030101010101" pitchFamily="2" charset="-122"/>
              </a:rPr>
              <a:t>Hair represented as individual </a:t>
            </a:r>
            <a:r>
              <a:rPr lang="en-US" altLang="zh-CN" sz="3200" dirty="0">
                <a:solidFill>
                  <a:srgbClr val="FF0000"/>
                </a:solidFill>
                <a:ea typeface="宋体" panose="02010600030101010101" pitchFamily="2" charset="-122"/>
              </a:rPr>
              <a:t>strands</a:t>
            </a:r>
          </a:p>
          <a:p>
            <a:endParaRPr lang="en-US" altLang="zh-CN" sz="3200" dirty="0">
              <a:ea typeface="宋体" panose="02010600030101010101" pitchFamily="2" charset="-122"/>
            </a:endParaRPr>
          </a:p>
          <a:p>
            <a:r>
              <a:rPr lang="en-US" altLang="zh-CN" sz="3200" dirty="0">
                <a:ea typeface="宋体" panose="02010600030101010101" pitchFamily="2" charset="-122"/>
              </a:rPr>
              <a:t>Each strand represented as a series of connected </a:t>
            </a:r>
            <a:r>
              <a:rPr lang="en-US" altLang="zh-CN" sz="3200" dirty="0">
                <a:solidFill>
                  <a:srgbClr val="FF0000"/>
                </a:solidFill>
                <a:ea typeface="宋体" panose="02010600030101010101" pitchFamily="2" charset="-122"/>
              </a:rPr>
              <a:t>line</a:t>
            </a:r>
            <a:r>
              <a:rPr lang="en-US" altLang="zh-CN" sz="3200" dirty="0">
                <a:ea typeface="宋体" panose="02010600030101010101" pitchFamily="2" charset="-122"/>
              </a:rPr>
              <a:t> segments</a:t>
            </a:r>
          </a:p>
        </p:txBody>
      </p:sp>
      <p:graphicFrame>
        <p:nvGraphicFramePr>
          <p:cNvPr id="1026" name="Object 2">
            <a:extLst>
              <a:ext uri="{FF2B5EF4-FFF2-40B4-BE49-F238E27FC236}">
                <a16:creationId xmlns:a16="http://schemas.microsoft.com/office/drawing/2014/main" id="{40EA5304-35F4-4729-A79D-57DAE0A76DAF}"/>
              </a:ext>
            </a:extLst>
          </p:cNvPr>
          <p:cNvGraphicFramePr>
            <a:graphicFrameLocks noGrp="1" noChangeAspect="1"/>
          </p:cNvGraphicFramePr>
          <p:nvPr>
            <p:ph sz="half" idx="2"/>
          </p:nvPr>
        </p:nvGraphicFramePr>
        <p:xfrm>
          <a:off x="4192588" y="1471613"/>
          <a:ext cx="5865812" cy="4992687"/>
        </p:xfrm>
        <a:graphic>
          <a:graphicData uri="http://schemas.openxmlformats.org/presentationml/2006/ole">
            <mc:AlternateContent xmlns:mc="http://schemas.openxmlformats.org/markup-compatibility/2006">
              <mc:Choice xmlns:v="urn:schemas-microsoft-com:vml" Requires="v">
                <p:oleObj name="Image" r:id="rId3" imgW="5121073" imgH="4231557" progId="Photoshop.Image.5">
                  <p:embed/>
                </p:oleObj>
              </mc:Choice>
              <mc:Fallback>
                <p:oleObj name="Image" r:id="rId3" imgW="5121073" imgH="4231557"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588" y="1471613"/>
                        <a:ext cx="5865812"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28">
                                            <p:txEl>
                                              <p:pRg st="0" end="0"/>
                                            </p:txEl>
                                          </p:spTgt>
                                        </p:tgtEl>
                                        <p:attrNameLst>
                                          <p:attrName>style.visibility</p:attrName>
                                        </p:attrNameLst>
                                      </p:cBhvr>
                                      <p:to>
                                        <p:strVal val="visible"/>
                                      </p:to>
                                    </p:set>
                                    <p:animEffect transition="in" filter="fade">
                                      <p:cBhvr>
                                        <p:cTn id="12" dur="1000"/>
                                        <p:tgtEl>
                                          <p:spTgt spid="1028">
                                            <p:txEl>
                                              <p:pRg st="0" end="0"/>
                                            </p:txEl>
                                          </p:spTgt>
                                        </p:tgtEl>
                                      </p:cBhvr>
                                    </p:animEffect>
                                    <p:anim calcmode="lin" valueType="num">
                                      <p:cBhvr>
                                        <p:cTn id="13" dur="1000" fill="hold"/>
                                        <p:tgtEl>
                                          <p:spTgt spid="102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8">
                                            <p:txEl>
                                              <p:pRg st="2" end="2"/>
                                            </p:txEl>
                                          </p:spTgt>
                                        </p:tgtEl>
                                        <p:attrNameLst>
                                          <p:attrName>style.visibility</p:attrName>
                                        </p:attrNameLst>
                                      </p:cBhvr>
                                      <p:to>
                                        <p:strVal val="visible"/>
                                      </p:to>
                                    </p:set>
                                    <p:animEffect transition="in" filter="fade">
                                      <p:cBhvr>
                                        <p:cTn id="19" dur="1000"/>
                                        <p:tgtEl>
                                          <p:spTgt spid="1028">
                                            <p:txEl>
                                              <p:pRg st="2" end="2"/>
                                            </p:txEl>
                                          </p:spTgt>
                                        </p:tgtEl>
                                      </p:cBhvr>
                                    </p:animEffect>
                                    <p:anim calcmode="lin" valueType="num">
                                      <p:cBhvr>
                                        <p:cTn id="20" dur="1000" fill="hold"/>
                                        <p:tgtEl>
                                          <p:spTgt spid="102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2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a:extLst>
              <a:ext uri="{FF2B5EF4-FFF2-40B4-BE49-F238E27FC236}">
                <a16:creationId xmlns:a16="http://schemas.microsoft.com/office/drawing/2014/main" id="{DE2713F2-571B-44F6-8BDC-2CE3B21C9966}"/>
              </a:ext>
            </a:extLst>
          </p:cNvPr>
          <p:cNvSpPr>
            <a:spLocks noGrp="1" noChangeArrowheads="1"/>
          </p:cNvSpPr>
          <p:nvPr>
            <p:ph type="title"/>
          </p:nvPr>
        </p:nvSpPr>
        <p:spPr>
          <a:xfrm>
            <a:off x="1089025" y="28575"/>
            <a:ext cx="8131175" cy="795338"/>
          </a:xfrm>
        </p:spPr>
        <p:txBody>
          <a:bodyPr/>
          <a:lstStyle/>
          <a:p>
            <a:r>
              <a:rPr lang="en-US" altLang="zh-CN">
                <a:ea typeface="宋体" panose="02010600030101010101" pitchFamily="2" charset="-122"/>
              </a:rPr>
              <a:t>(1) Strand of Hair</a:t>
            </a:r>
          </a:p>
        </p:txBody>
      </p:sp>
      <p:sp>
        <p:nvSpPr>
          <p:cNvPr id="2052" name="Rectangle 5">
            <a:extLst>
              <a:ext uri="{FF2B5EF4-FFF2-40B4-BE49-F238E27FC236}">
                <a16:creationId xmlns:a16="http://schemas.microsoft.com/office/drawing/2014/main" id="{42AF28F2-3486-4059-8DC3-EC999FAA5058}"/>
              </a:ext>
            </a:extLst>
          </p:cNvPr>
          <p:cNvSpPr>
            <a:spLocks noGrp="1" noChangeArrowheads="1"/>
          </p:cNvSpPr>
          <p:nvPr>
            <p:ph type="body" sz="half" idx="1"/>
          </p:nvPr>
        </p:nvSpPr>
        <p:spPr bwMode="auto">
          <a:xfrm>
            <a:off x="528638" y="1100138"/>
            <a:ext cx="9051925" cy="3563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r>
              <a:rPr lang="en-US" altLang="zh-CN" dirty="0">
                <a:solidFill>
                  <a:srgbClr val="FF0000"/>
                </a:solidFill>
                <a:ea typeface="宋体" panose="02010600030101010101" pitchFamily="2" charset="-122"/>
              </a:rPr>
              <a:t>Shape</a:t>
            </a:r>
            <a:r>
              <a:rPr lang="en-US" altLang="zh-CN" dirty="0">
                <a:ea typeface="宋体" panose="02010600030101010101" pitchFamily="2" charset="-122"/>
              </a:rPr>
              <a:t> represented by angles specified between two segments</a:t>
            </a:r>
          </a:p>
          <a:p>
            <a:r>
              <a:rPr lang="en-US" altLang="zh-CN" dirty="0">
                <a:solidFill>
                  <a:srgbClr val="FF0000"/>
                </a:solidFill>
                <a:ea typeface="宋体" panose="02010600030101010101" pitchFamily="2" charset="-122"/>
              </a:rPr>
              <a:t>Polar coordinates</a:t>
            </a:r>
          </a:p>
          <a:p>
            <a:pPr lvl="1"/>
            <a:r>
              <a:rPr lang="en-US" altLang="zh-CN" dirty="0">
                <a:ea typeface="宋体" panose="02010600030101010101" pitchFamily="2" charset="-122"/>
              </a:rPr>
              <a:t>Zenith </a:t>
            </a:r>
            <a:r>
              <a:rPr lang="en-US" altLang="zh-CN" i="1" dirty="0" err="1">
                <a:ea typeface="宋体" panose="02010600030101010101" pitchFamily="2" charset="-122"/>
              </a:rPr>
              <a:t>θ</a:t>
            </a:r>
            <a:r>
              <a:rPr lang="en-US" altLang="zh-CN" i="1" baseline="-25000" dirty="0" err="1">
                <a:ea typeface="宋体" panose="02010600030101010101" pitchFamily="2" charset="-122"/>
              </a:rPr>
              <a:t>i</a:t>
            </a:r>
            <a:r>
              <a:rPr lang="en-US" altLang="zh-CN" i="1" baseline="-25000" dirty="0">
                <a:ea typeface="宋体" panose="02010600030101010101" pitchFamily="2" charset="-122"/>
              </a:rPr>
              <a:t> </a:t>
            </a:r>
            <a:r>
              <a:rPr lang="zh-CN" altLang="en-US" i="1" dirty="0">
                <a:ea typeface="宋体" panose="02010600030101010101" pitchFamily="2" charset="-122"/>
              </a:rPr>
              <a:t>（</a:t>
            </a:r>
            <a:r>
              <a:rPr lang="zh-CN" altLang="en-US" i="1">
                <a:ea typeface="宋体" panose="02010600030101010101" pitchFamily="2" charset="-122"/>
              </a:rPr>
              <a:t>顶点角）</a:t>
            </a:r>
            <a:endParaRPr lang="en-US" altLang="zh-CN" i="1" dirty="0">
              <a:ea typeface="宋体" panose="02010600030101010101" pitchFamily="2" charset="-122"/>
            </a:endParaRPr>
          </a:p>
          <a:p>
            <a:pPr lvl="1"/>
            <a:r>
              <a:rPr lang="en-US" altLang="zh-CN" dirty="0">
                <a:ea typeface="宋体" panose="02010600030101010101" pitchFamily="2" charset="-122"/>
              </a:rPr>
              <a:t>Azimuth </a:t>
            </a:r>
            <a:r>
              <a:rPr lang="en-US" altLang="zh-CN" i="1" dirty="0" err="1">
                <a:ea typeface="宋体" panose="02010600030101010101" pitchFamily="2" charset="-122"/>
              </a:rPr>
              <a:t>Φ</a:t>
            </a:r>
            <a:r>
              <a:rPr lang="en-US" altLang="zh-CN" i="1" baseline="-25000" dirty="0" err="1">
                <a:ea typeface="宋体" panose="02010600030101010101" pitchFamily="2" charset="-122"/>
              </a:rPr>
              <a:t>i</a:t>
            </a:r>
            <a:r>
              <a:rPr lang="zh-CN" altLang="en-US" i="1" dirty="0">
                <a:ea typeface="宋体" panose="02010600030101010101" pitchFamily="2" charset="-122"/>
              </a:rPr>
              <a:t>（方位角）</a:t>
            </a:r>
            <a:endParaRPr lang="en-US" altLang="zh-CN" i="1" dirty="0">
              <a:ea typeface="宋体" panose="02010600030101010101" pitchFamily="2" charset="-122"/>
            </a:endParaRPr>
          </a:p>
          <a:p>
            <a:r>
              <a:rPr lang="en-US" altLang="zh-CN" dirty="0">
                <a:ea typeface="宋体" panose="02010600030101010101" pitchFamily="2" charset="-122"/>
              </a:rPr>
              <a:t>Specify resting position for hair as </a:t>
            </a:r>
            <a:r>
              <a:rPr lang="en-US" altLang="zh-CN" i="1" dirty="0">
                <a:ea typeface="宋体" panose="02010600030101010101" pitchFamily="2" charset="-122"/>
              </a:rPr>
              <a:t>θ</a:t>
            </a:r>
            <a:r>
              <a:rPr lang="en-US" altLang="zh-CN" i="1" baseline="-25000" dirty="0">
                <a:ea typeface="宋体" panose="02010600030101010101" pitchFamily="2" charset="-122"/>
              </a:rPr>
              <a:t>0 </a:t>
            </a:r>
            <a:r>
              <a:rPr lang="en-US" altLang="zh-CN" dirty="0">
                <a:ea typeface="宋体" panose="02010600030101010101" pitchFamily="2" charset="-122"/>
              </a:rPr>
              <a:t>and </a:t>
            </a:r>
            <a:r>
              <a:rPr lang="en-US" altLang="zh-CN" i="1" dirty="0">
                <a:ea typeface="宋体" panose="02010600030101010101" pitchFamily="2" charset="-122"/>
              </a:rPr>
              <a:t>Φ</a:t>
            </a:r>
            <a:r>
              <a:rPr lang="en-US" altLang="zh-CN" i="1" baseline="-25000" dirty="0">
                <a:ea typeface="宋体" panose="02010600030101010101" pitchFamily="2" charset="-122"/>
              </a:rPr>
              <a:t>0</a:t>
            </a:r>
          </a:p>
        </p:txBody>
      </p:sp>
      <p:graphicFrame>
        <p:nvGraphicFramePr>
          <p:cNvPr id="2050" name="Object 2">
            <a:extLst>
              <a:ext uri="{FF2B5EF4-FFF2-40B4-BE49-F238E27FC236}">
                <a16:creationId xmlns:a16="http://schemas.microsoft.com/office/drawing/2014/main" id="{0CFF4FB6-EDB0-4ABA-B007-BBB98C12653A}"/>
              </a:ext>
            </a:extLst>
          </p:cNvPr>
          <p:cNvGraphicFramePr>
            <a:graphicFrameLocks noGrp="1" noChangeAspect="1"/>
          </p:cNvGraphicFramePr>
          <p:nvPr>
            <p:ph sz="half" idx="2"/>
          </p:nvPr>
        </p:nvGraphicFramePr>
        <p:xfrm>
          <a:off x="2171700" y="4586288"/>
          <a:ext cx="6000750" cy="2660650"/>
        </p:xfrm>
        <a:graphic>
          <a:graphicData uri="http://schemas.openxmlformats.org/presentationml/2006/ole">
            <mc:AlternateContent xmlns:mc="http://schemas.openxmlformats.org/markup-compatibility/2006">
              <mc:Choice xmlns:v="urn:schemas-microsoft-com:vml" Requires="v">
                <p:oleObj name="Image" r:id="rId3" imgW="4282386" imgH="1842570" progId="Photoshop.Image.5">
                  <p:embed/>
                </p:oleObj>
              </mc:Choice>
              <mc:Fallback>
                <p:oleObj name="Image" r:id="rId3" imgW="4282386" imgH="1842570"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4586288"/>
                        <a:ext cx="6000750" cy="266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52">
                                            <p:txEl>
                                              <p:pRg st="0" end="0"/>
                                            </p:txEl>
                                          </p:spTgt>
                                        </p:tgtEl>
                                        <p:attrNameLst>
                                          <p:attrName>style.visibility</p:attrName>
                                        </p:attrNameLst>
                                      </p:cBhvr>
                                      <p:to>
                                        <p:strVal val="visible"/>
                                      </p:to>
                                    </p:set>
                                    <p:animEffect transition="in" filter="fade">
                                      <p:cBhvr>
                                        <p:cTn id="12" dur="1000"/>
                                        <p:tgtEl>
                                          <p:spTgt spid="2052">
                                            <p:txEl>
                                              <p:pRg st="0" end="0"/>
                                            </p:txEl>
                                          </p:spTgt>
                                        </p:tgtEl>
                                      </p:cBhvr>
                                    </p:animEffect>
                                    <p:anim calcmode="lin" valueType="num">
                                      <p:cBhvr>
                                        <p:cTn id="13" dur="1000" fill="hold"/>
                                        <p:tgtEl>
                                          <p:spTgt spid="205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52">
                                            <p:txEl>
                                              <p:pRg st="1" end="1"/>
                                            </p:txEl>
                                          </p:spTgt>
                                        </p:tgtEl>
                                        <p:attrNameLst>
                                          <p:attrName>style.visibility</p:attrName>
                                        </p:attrNameLst>
                                      </p:cBhvr>
                                      <p:to>
                                        <p:strVal val="visible"/>
                                      </p:to>
                                    </p:set>
                                    <p:animEffect transition="in" filter="fade">
                                      <p:cBhvr>
                                        <p:cTn id="19" dur="1000"/>
                                        <p:tgtEl>
                                          <p:spTgt spid="2052">
                                            <p:txEl>
                                              <p:pRg st="1" end="1"/>
                                            </p:txEl>
                                          </p:spTgt>
                                        </p:tgtEl>
                                      </p:cBhvr>
                                    </p:animEffect>
                                    <p:anim calcmode="lin" valueType="num">
                                      <p:cBhvr>
                                        <p:cTn id="20" dur="1000" fill="hold"/>
                                        <p:tgtEl>
                                          <p:spTgt spid="205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052">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52">
                                            <p:txEl>
                                              <p:pRg st="2" end="2"/>
                                            </p:txEl>
                                          </p:spTgt>
                                        </p:tgtEl>
                                        <p:attrNameLst>
                                          <p:attrName>style.visibility</p:attrName>
                                        </p:attrNameLst>
                                      </p:cBhvr>
                                      <p:to>
                                        <p:strVal val="visible"/>
                                      </p:to>
                                    </p:set>
                                    <p:animEffect transition="in" filter="fade">
                                      <p:cBhvr>
                                        <p:cTn id="24" dur="1000"/>
                                        <p:tgtEl>
                                          <p:spTgt spid="2052">
                                            <p:txEl>
                                              <p:pRg st="2" end="2"/>
                                            </p:txEl>
                                          </p:spTgt>
                                        </p:tgtEl>
                                      </p:cBhvr>
                                    </p:animEffect>
                                    <p:anim calcmode="lin" valueType="num">
                                      <p:cBhvr>
                                        <p:cTn id="25" dur="1000" fill="hold"/>
                                        <p:tgtEl>
                                          <p:spTgt spid="205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052">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52">
                                            <p:txEl>
                                              <p:pRg st="3" end="3"/>
                                            </p:txEl>
                                          </p:spTgt>
                                        </p:tgtEl>
                                        <p:attrNameLst>
                                          <p:attrName>style.visibility</p:attrName>
                                        </p:attrNameLst>
                                      </p:cBhvr>
                                      <p:to>
                                        <p:strVal val="visible"/>
                                      </p:to>
                                    </p:set>
                                    <p:animEffect transition="in" filter="fade">
                                      <p:cBhvr>
                                        <p:cTn id="29" dur="1000"/>
                                        <p:tgtEl>
                                          <p:spTgt spid="2052">
                                            <p:txEl>
                                              <p:pRg st="3" end="3"/>
                                            </p:txEl>
                                          </p:spTgt>
                                        </p:tgtEl>
                                      </p:cBhvr>
                                    </p:animEffect>
                                    <p:anim calcmode="lin" valueType="num">
                                      <p:cBhvr>
                                        <p:cTn id="30" dur="1000" fill="hold"/>
                                        <p:tgtEl>
                                          <p:spTgt spid="2052">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52">
                                            <p:txEl>
                                              <p:pRg st="4" end="4"/>
                                            </p:txEl>
                                          </p:spTgt>
                                        </p:tgtEl>
                                        <p:attrNameLst>
                                          <p:attrName>style.visibility</p:attrName>
                                        </p:attrNameLst>
                                      </p:cBhvr>
                                      <p:to>
                                        <p:strVal val="visible"/>
                                      </p:to>
                                    </p:set>
                                    <p:animEffect transition="in" filter="fade">
                                      <p:cBhvr>
                                        <p:cTn id="36" dur="1000"/>
                                        <p:tgtEl>
                                          <p:spTgt spid="2052">
                                            <p:txEl>
                                              <p:pRg st="4" end="4"/>
                                            </p:txEl>
                                          </p:spTgt>
                                        </p:tgtEl>
                                      </p:cBhvr>
                                    </p:animEffect>
                                    <p:anim calcmode="lin" valueType="num">
                                      <p:cBhvr>
                                        <p:cTn id="37" dur="1000" fill="hold"/>
                                        <p:tgtEl>
                                          <p:spTgt spid="205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05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3.4|10.9|14.8"/>
</p:tagLst>
</file>

<file path=ppt/tags/tag2.xml><?xml version="1.0" encoding="utf-8"?>
<p:tagLst xmlns:a="http://schemas.openxmlformats.org/drawingml/2006/main" xmlns:r="http://schemas.openxmlformats.org/officeDocument/2006/relationships" xmlns:p="http://schemas.openxmlformats.org/presentationml/2006/main">
  <p:tag name="TIMING" val="|39.4"/>
</p:tagLst>
</file>

<file path=ppt/theme/theme1.xml><?xml version="1.0" encoding="utf-8"?>
<a:theme xmlns:a="http://schemas.openxmlformats.org/drawingml/2006/main" name="2_020424 Atlas Copco Dymamic Workplaces - Roadmap">
  <a:themeElements>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2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2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5-5_Physically Based Simulation_Hair Simulation.ppt[兼容模式]" id="{9B48E36B-3708-483D-88ED-38457724BC2A}" vid="{036B09ED-2FDB-4C98-A562-6B1670378569}"/>
    </a:ext>
  </a:extLst>
</a:theme>
</file>

<file path=ppt/theme/theme2.xml><?xml version="1.0" encoding="utf-8"?>
<a:theme xmlns:a="http://schemas.openxmlformats.org/drawingml/2006/main" name="1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5-5_Physically Based Simulation_Hair Simulation.ppt[兼容模式]" id="{9B48E36B-3708-483D-88ED-38457724BC2A}" vid="{E0634DBE-3BD9-49E5-BCFD-38A459530B56}"/>
    </a:ext>
  </a:extLst>
</a:theme>
</file>

<file path=ppt/theme/theme3.xml><?xml version="1.0" encoding="utf-8"?>
<a:theme xmlns:a="http://schemas.openxmlformats.org/drawingml/2006/main" name="3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5-5_Physically Based Simulation_Hair Simulation.ppt[兼容模式]" id="{9B48E36B-3708-483D-88ED-38457724BC2A}" vid="{5EDF1D5D-3A6C-4082-AB5D-A5D6B9E093FD}"/>
    </a:ext>
  </a:extLst>
</a:theme>
</file>

<file path=ppt/theme/theme4.xml><?xml version="1.0" encoding="utf-8"?>
<a:theme xmlns:a="http://schemas.openxmlformats.org/drawingml/2006/main" name="4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5-5_Physically Based Simulation_Hair Simulation.ppt[兼容模式]" id="{9B48E36B-3708-483D-88ED-38457724BC2A}" vid="{E231D364-577F-4506-8313-0B28649D6593}"/>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chapter05-5_Physically Based Simulation_Hair Simulation</Template>
  <TotalTime>39</TotalTime>
  <Words>3047</Words>
  <Application>Microsoft Office PowerPoint</Application>
  <PresentationFormat>自定义</PresentationFormat>
  <Paragraphs>515</Paragraphs>
  <Slides>67</Slides>
  <Notes>25</Notes>
  <HiddenSlides>0</HiddenSlides>
  <MMClips>1</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2</vt:i4>
      </vt:variant>
      <vt:variant>
        <vt:lpstr>幻灯片标题</vt:lpstr>
      </vt:variant>
      <vt:variant>
        <vt:i4>67</vt:i4>
      </vt:variant>
    </vt:vector>
  </HeadingPairs>
  <TitlesOfParts>
    <vt:vector size="84" baseType="lpstr">
      <vt:lpstr>华文楷体</vt:lpstr>
      <vt:lpstr>华文新魏</vt:lpstr>
      <vt:lpstr>楷体_GB2312</vt:lpstr>
      <vt:lpstr>隶书</vt:lpstr>
      <vt:lpstr>Arial</vt:lpstr>
      <vt:lpstr>Arial Black</vt:lpstr>
      <vt:lpstr>Calibri</vt:lpstr>
      <vt:lpstr>Garamond</vt:lpstr>
      <vt:lpstr>Times New Roman</vt:lpstr>
      <vt:lpstr>Verdana</vt:lpstr>
      <vt:lpstr>Wingdings</vt:lpstr>
      <vt:lpstr>2_020424 Atlas Copco Dymamic Workplaces - Roadmap</vt:lpstr>
      <vt:lpstr>1_020424 Atlas Copco Dymamic Workplaces - Roadmap</vt:lpstr>
      <vt:lpstr>3_020424 Atlas Copco Dymamic Workplaces - Roadmap</vt:lpstr>
      <vt:lpstr>4_020424 Atlas Copco Dymamic Workplaces - Roadmap</vt:lpstr>
      <vt:lpstr>Image</vt:lpstr>
      <vt:lpstr>Bitmap Image</vt:lpstr>
      <vt:lpstr>PowerPoint 演示文稿</vt:lpstr>
      <vt:lpstr>Content</vt:lpstr>
      <vt:lpstr>5.1 Overview</vt:lpstr>
      <vt:lpstr>5.1 Overview</vt:lpstr>
      <vt:lpstr>5.1.1 Hair Modeling</vt:lpstr>
      <vt:lpstr>5.1.2 Hair Simulation</vt:lpstr>
      <vt:lpstr>A Simple Method for Extracting the Natural Beauty of Hair  K. Anjyo, Y. Usami, and T. Kurihara  ACM SIGGRAPH Computer Graphics, 1992</vt:lpstr>
      <vt:lpstr>5.2.1 Individual Hair Strands</vt:lpstr>
      <vt:lpstr>(1) Strand of Hair</vt:lpstr>
      <vt:lpstr>(2) Polar Coordinate System</vt:lpstr>
      <vt:lpstr>(2) Polar Coordinate System</vt:lpstr>
      <vt:lpstr>5.2.2 Physics of Motion</vt:lpstr>
      <vt:lpstr>5.2.2 Physics of Motion</vt:lpstr>
      <vt:lpstr>5.2.3 Collision</vt:lpstr>
      <vt:lpstr>5.2.3 Collision</vt:lpstr>
      <vt:lpstr>5.2.4 Limitations</vt:lpstr>
      <vt:lpstr>5.2.5 Setup and Styling Hair</vt:lpstr>
      <vt:lpstr>A Layered Wisp Model for Simulating Interactions inside Long Hair</vt:lpstr>
      <vt:lpstr>5.3.1 Layered Wisp(束) Model</vt:lpstr>
      <vt:lpstr>(1) Wisp Skeleton</vt:lpstr>
      <vt:lpstr>(2) Wisp Envelope</vt:lpstr>
      <vt:lpstr>(2) Wisp Envelope</vt:lpstr>
      <vt:lpstr>(3) Hair Strands</vt:lpstr>
      <vt:lpstr>5.3.2 Hair-Hair Collisions</vt:lpstr>
      <vt:lpstr>5.3.2 Hair-Hair Collisions</vt:lpstr>
      <vt:lpstr>5.3.3 Hair-Object Collisions</vt:lpstr>
      <vt:lpstr>5.3.5 Results</vt:lpstr>
      <vt:lpstr>5.3.5 Results</vt:lpstr>
      <vt:lpstr>A Simple Physics Model to Animate Human Hair Modeled in 2D Strips in Real Time</vt:lpstr>
      <vt:lpstr>5.4.1 Physics of Motion</vt:lpstr>
      <vt:lpstr>5.4.2 Setup of Hair</vt:lpstr>
      <vt:lpstr>5.4.2 Setup of Hair</vt:lpstr>
      <vt:lpstr>5.4.3 Collision Detection &amp; Avoidance</vt:lpstr>
      <vt:lpstr>5.4.4 Results</vt:lpstr>
      <vt:lpstr>Modeling Hair using Level-of-Detail Representations  K. Ward, M. Lin, J. Lee, S. Fisher, and D. Macri Proceedings of Computer Animation and Social Agents, 2003 </vt:lpstr>
      <vt:lpstr>5.5.1 Overview</vt:lpstr>
      <vt:lpstr>5.5.1 Overview</vt:lpstr>
      <vt:lpstr>5.5.1 Overview</vt:lpstr>
      <vt:lpstr>5.5.2 Base Skeleton</vt:lpstr>
      <vt:lpstr>5.5.3 Subdivision Framework</vt:lpstr>
      <vt:lpstr>5.5.4 Geometric Representation</vt:lpstr>
      <vt:lpstr>5.5.5 Hair Dynamics</vt:lpstr>
      <vt:lpstr>5.5.6 Collision Detection &amp; Response</vt:lpstr>
      <vt:lpstr>(1) Collision Detection</vt:lpstr>
      <vt:lpstr>(2) Hair-Hair Interactions</vt:lpstr>
      <vt:lpstr>(2) Hair-Hair Interactions</vt:lpstr>
      <vt:lpstr>(3) Hair-Object Interactions</vt:lpstr>
      <vt:lpstr>5.5.7 Runtime Selection</vt:lpstr>
      <vt:lpstr>(1) Visibility</vt:lpstr>
      <vt:lpstr>(2) Viewing Distance</vt:lpstr>
      <vt:lpstr>(3) Hair Motion</vt:lpstr>
      <vt:lpstr>5.5.8 Hair Hierarchy</vt:lpstr>
      <vt:lpstr>(1) Benefits of Hair Hierarchy</vt:lpstr>
      <vt:lpstr>(2) Construction of Hair Hierarchy</vt:lpstr>
      <vt:lpstr>(3) Hierarchy Construction</vt:lpstr>
      <vt:lpstr>(4) Subdivision of Hair</vt:lpstr>
      <vt:lpstr>(4) Subdivision of Hair</vt:lpstr>
      <vt:lpstr>(4) Subdivision of Hair</vt:lpstr>
      <vt:lpstr>(5) Transitions Between LODs</vt:lpstr>
      <vt:lpstr>(6) Adaptive Splitting</vt:lpstr>
      <vt:lpstr>(6) Adaptive Splitting</vt:lpstr>
      <vt:lpstr>(7) Adaptive Grouping</vt:lpstr>
      <vt:lpstr>(7) Adaptive Grouping</vt:lpstr>
      <vt:lpstr>5.5.9 Performance</vt:lpstr>
      <vt:lpstr>5.5.9 Performance</vt:lpstr>
      <vt:lpstr>Demo</vt:lpstr>
      <vt:lpstr>References</vt:lpstr>
    </vt:vector>
  </TitlesOfParts>
  <Company>05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8</cp:revision>
  <dcterms:created xsi:type="dcterms:W3CDTF">2020-02-23T17:50:58Z</dcterms:created>
  <dcterms:modified xsi:type="dcterms:W3CDTF">2021-03-18T08:38:01Z</dcterms:modified>
</cp:coreProperties>
</file>